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109DF14-D69F-4D6D-8EAA-1B5340569ACE}">
  <a:tblStyle styleId="{5109DF14-D69F-4D6D-8EAA-1B5340569AC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46" Type="http://schemas.openxmlformats.org/officeDocument/2006/relationships/slide" Target="slides/slide40.xml"/><Relationship Id="rId23" Type="http://schemas.openxmlformats.org/officeDocument/2006/relationships/slide" Target="slides/slide17.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entrecourt.nl/media/rszdsu15/gemiddelde-per-klasse-voorjaarscompetitie-tennis-2024.pdf?ts=638356527802100000"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ennis.nl/media/jqvn1bix/knltb-tennis-speeldata-voorjaarscompetitie-2024.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c3e13025f8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c3e13025f8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c3e13025f8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c3e13025f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ae2a2572bc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ae2a2572bc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b="1" lang="nl"/>
              <a:t>Vrijdag</a:t>
            </a:r>
            <a:r>
              <a:rPr lang="nl"/>
              <a:t>: avond plek voor 8 teams per ‘week’</a:t>
            </a:r>
            <a:endParaRPr/>
          </a:p>
          <a:p>
            <a:pPr indent="-298450" lvl="0" marL="457200" rtl="0" algn="l">
              <a:spcBef>
                <a:spcPts val="0"/>
              </a:spcBef>
              <a:spcAft>
                <a:spcPts val="0"/>
              </a:spcAft>
              <a:buSzPts val="1100"/>
              <a:buChar char="●"/>
            </a:pPr>
            <a:r>
              <a:rPr b="1" lang="nl"/>
              <a:t>Zaterdag</a:t>
            </a:r>
            <a:r>
              <a:rPr lang="nl"/>
              <a:t>: bij 2 rondes plek voor 16 teams</a:t>
            </a:r>
            <a:endParaRPr/>
          </a:p>
          <a:p>
            <a:pPr indent="-298450" lvl="0" marL="457200" rtl="0" algn="l">
              <a:spcBef>
                <a:spcPts val="0"/>
              </a:spcBef>
              <a:spcAft>
                <a:spcPts val="0"/>
              </a:spcAft>
              <a:buSzPts val="1100"/>
              <a:buChar char="●"/>
            </a:pPr>
            <a:r>
              <a:rPr b="1" lang="nl"/>
              <a:t>Zondag</a:t>
            </a:r>
            <a:r>
              <a:rPr lang="nl"/>
              <a:t>: afgestemd met bestuur/jeugd dat senioren vanaf 13:00 uur 6 banen hebben en in principe dus ruimte voor 4 teams</a:t>
            </a:r>
            <a:endParaRPr/>
          </a:p>
          <a:p>
            <a:pPr indent="-298450" lvl="0" marL="457200" rtl="0" algn="l">
              <a:spcBef>
                <a:spcPts val="0"/>
              </a:spcBef>
              <a:spcAft>
                <a:spcPts val="0"/>
              </a:spcAft>
              <a:buSzPts val="1100"/>
              <a:buChar char="●"/>
            </a:pPr>
            <a:r>
              <a:rPr b="1" lang="nl"/>
              <a:t>Inhaaldagen</a:t>
            </a:r>
            <a:r>
              <a:rPr lang="nl"/>
              <a:t>:</a:t>
            </a:r>
            <a:endParaRPr/>
          </a:p>
          <a:p>
            <a:pPr indent="-298450" lvl="1" marL="914400" rtl="0" algn="l">
              <a:spcBef>
                <a:spcPts val="0"/>
              </a:spcBef>
              <a:spcAft>
                <a:spcPts val="0"/>
              </a:spcAft>
              <a:buSzPts val="1100"/>
              <a:buChar char="○"/>
            </a:pPr>
            <a:r>
              <a:rPr lang="nl"/>
              <a:t>Voor de eerste 3 speeldagen (voor vrijdag 2 om 2, dus 4) zijn er 2 inhaaldagen (vakantieperiode 2 mei t/m 9 mei, waarvan 9 mei een inhaaldag is voor ALLE speeldagen)</a:t>
            </a:r>
            <a:endParaRPr/>
          </a:p>
          <a:p>
            <a:pPr indent="-298450" lvl="1" marL="914400" rtl="0" algn="l">
              <a:spcBef>
                <a:spcPts val="0"/>
              </a:spcBef>
              <a:spcAft>
                <a:spcPts val="0"/>
              </a:spcAft>
              <a:buSzPts val="1100"/>
              <a:buChar char="○"/>
            </a:pPr>
            <a:r>
              <a:rPr lang="nl"/>
              <a:t>Dan voor de laatste 4 speeldagen (voor vrijdag 3 om 3, dus 6) is er nog maar 1 inhaaldag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ae2a2572bc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ae2a2572bc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t>Externe banen:</a:t>
            </a:r>
            <a:r>
              <a:rPr lang="nl"/>
              <a:t> andere clubs ook steeds drukker met competitie, dus de kans dat we ergens anders kunnen spelen wordt steeds kleiner</a:t>
            </a:r>
            <a:endParaRPr/>
          </a:p>
          <a:p>
            <a:pPr indent="0" lvl="0" marL="0" rtl="0" algn="l">
              <a:spcBef>
                <a:spcPts val="0"/>
              </a:spcBef>
              <a:spcAft>
                <a:spcPts val="0"/>
              </a:spcAft>
              <a:buNone/>
            </a:pPr>
            <a:r>
              <a:rPr b="1" lang="nl"/>
              <a:t>Vrijdag</a:t>
            </a:r>
            <a:r>
              <a:rPr lang="nl"/>
              <a:t>: 14 DD/HD teams terwijl plek voor 8, tegenover 2 GD teams terwijl plek voor 8. Indien 6 DD/HD teams zouden mengen, zou het allemaal passen</a:t>
            </a:r>
            <a:endParaRPr/>
          </a:p>
          <a:p>
            <a:pPr indent="0" lvl="0" marL="0" rtl="0" algn="l">
              <a:spcBef>
                <a:spcPts val="0"/>
              </a:spcBef>
              <a:spcAft>
                <a:spcPts val="0"/>
              </a:spcAft>
              <a:buClr>
                <a:schemeClr val="dk1"/>
              </a:buClr>
              <a:buSzPts val="1100"/>
              <a:buFont typeface="Arial"/>
              <a:buNone/>
            </a:pPr>
            <a:r>
              <a:rPr b="1" lang="nl">
                <a:solidFill>
                  <a:schemeClr val="dk1"/>
                </a:solidFill>
              </a:rPr>
              <a:t>Late ronde:</a:t>
            </a:r>
            <a:r>
              <a:rPr lang="nl">
                <a:solidFill>
                  <a:schemeClr val="dk1"/>
                </a:solidFill>
              </a:rPr>
              <a:t> 16:30 uur starten. Max 1x per competitie de late ronde spelen. Voor deze optie in het belangrijk dat alle beschikbare banen (ook de wisselbaan) gebruikt worden en zo kort mogelijk leeg liggen. Ook belangrijk dat wedstrijden op tijd en zo snel mogelijk beginnen. Meestal met 1 baan beginnen en de 13:30 ronde gaat dan meestal van 2 banen naar 1 baan. </a:t>
            </a:r>
            <a:endParaRPr/>
          </a:p>
          <a:p>
            <a:pPr indent="0" lvl="0" marL="0" rtl="0" algn="l">
              <a:spcBef>
                <a:spcPts val="0"/>
              </a:spcBef>
              <a:spcAft>
                <a:spcPts val="0"/>
              </a:spcAft>
              <a:buNone/>
            </a:pPr>
            <a:r>
              <a:rPr b="1" lang="nl"/>
              <a:t>Zaterdagavond: </a:t>
            </a:r>
            <a:r>
              <a:rPr lang="nl"/>
              <a:t>sowieso plek voor 2 teams op smashcourt. Afhankelijk van gebruik late ronde of er plek is voor meer teams </a:t>
            </a:r>
            <a:endParaRPr/>
          </a:p>
          <a:p>
            <a:pPr indent="0" lvl="0" marL="0" rtl="0" algn="l">
              <a:spcBef>
                <a:spcPts val="0"/>
              </a:spcBef>
              <a:spcAft>
                <a:spcPts val="0"/>
              </a:spcAft>
              <a:buNone/>
            </a:pPr>
            <a:r>
              <a:rPr b="1" lang="nl"/>
              <a:t>Zaterdagavond 2: </a:t>
            </a:r>
            <a:r>
              <a:rPr lang="nl"/>
              <a:t>met 2 rondes op de zaterdagavond is het park vaak rond 19:00 uur verlaten. Voor de club is het leuk/goed als er ‘s avonds ook nog door wordt getennist.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c3e13025f8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c3e13025f8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solidFill>
                  <a:schemeClr val="dk1"/>
                </a:solidFill>
              </a:rPr>
              <a:t>Reeds te gast geweest:</a:t>
            </a:r>
            <a:endParaRPr>
              <a:solidFill>
                <a:schemeClr val="dk1"/>
              </a:solidFill>
            </a:endParaRPr>
          </a:p>
          <a:p>
            <a:pPr indent="-298450" lvl="0" marL="457200" rtl="0" algn="l">
              <a:spcBef>
                <a:spcPts val="0"/>
              </a:spcBef>
              <a:spcAft>
                <a:spcPts val="0"/>
              </a:spcAft>
              <a:buClr>
                <a:schemeClr val="dk1"/>
              </a:buClr>
              <a:buSzPts val="1100"/>
              <a:buChar char="●"/>
            </a:pPr>
            <a:r>
              <a:rPr lang="nl">
                <a:solidFill>
                  <a:schemeClr val="dk1"/>
                </a:solidFill>
              </a:rPr>
              <a:t>De Hakkelaars</a:t>
            </a:r>
            <a:endParaRPr>
              <a:solidFill>
                <a:schemeClr val="dk1"/>
              </a:solidFill>
            </a:endParaRPr>
          </a:p>
          <a:p>
            <a:pPr indent="-298450" lvl="0" marL="457200" rtl="0" algn="l">
              <a:spcBef>
                <a:spcPts val="0"/>
              </a:spcBef>
              <a:spcAft>
                <a:spcPts val="0"/>
              </a:spcAft>
              <a:buClr>
                <a:schemeClr val="dk1"/>
              </a:buClr>
              <a:buSzPts val="1100"/>
              <a:buChar char="●"/>
            </a:pPr>
            <a:r>
              <a:rPr lang="nl">
                <a:solidFill>
                  <a:schemeClr val="dk1"/>
                </a:solidFill>
              </a:rPr>
              <a:t>Bosheim</a:t>
            </a:r>
            <a:endParaRPr>
              <a:solidFill>
                <a:schemeClr val="dk1"/>
              </a:solidFill>
            </a:endParaRPr>
          </a:p>
          <a:p>
            <a:pPr indent="-298450" lvl="0" marL="457200" rtl="0" algn="l">
              <a:spcBef>
                <a:spcPts val="0"/>
              </a:spcBef>
              <a:spcAft>
                <a:spcPts val="0"/>
              </a:spcAft>
              <a:buClr>
                <a:schemeClr val="dk1"/>
              </a:buClr>
              <a:buSzPts val="1100"/>
              <a:buChar char="●"/>
            </a:pPr>
            <a:r>
              <a:rPr lang="nl">
                <a:solidFill>
                  <a:schemeClr val="dk1"/>
                </a:solidFill>
              </a:rPr>
              <a:t>’t Spieghel</a:t>
            </a:r>
            <a:endParaRPr>
              <a:solidFill>
                <a:schemeClr val="dk1"/>
              </a:solidFill>
            </a:endParaRPr>
          </a:p>
          <a:p>
            <a:pPr indent="-298450" lvl="0" marL="457200" rtl="0" algn="l">
              <a:spcBef>
                <a:spcPts val="0"/>
              </a:spcBef>
              <a:spcAft>
                <a:spcPts val="0"/>
              </a:spcAft>
              <a:buClr>
                <a:schemeClr val="dk1"/>
              </a:buClr>
              <a:buSzPts val="1100"/>
              <a:buChar char="●"/>
            </a:pPr>
            <a:r>
              <a:rPr lang="nl">
                <a:solidFill>
                  <a:schemeClr val="dk1"/>
                </a:solidFill>
              </a:rPr>
              <a:t>SV Laren ’99</a:t>
            </a:r>
            <a:endParaRPr>
              <a:solidFill>
                <a:schemeClr val="dk1"/>
              </a:solidFill>
            </a:endParaRPr>
          </a:p>
          <a:p>
            <a:pPr indent="-298450" lvl="0" marL="457200" rtl="0" algn="l">
              <a:spcBef>
                <a:spcPts val="0"/>
              </a:spcBef>
              <a:spcAft>
                <a:spcPts val="0"/>
              </a:spcAft>
              <a:buClr>
                <a:schemeClr val="dk1"/>
              </a:buClr>
              <a:buSzPts val="1100"/>
              <a:buChar char="●"/>
            </a:pPr>
            <a:r>
              <a:rPr lang="nl">
                <a:solidFill>
                  <a:schemeClr val="dk1"/>
                </a:solidFill>
              </a:rPr>
              <a:t>De Kuil</a:t>
            </a:r>
            <a:endParaRPr>
              <a:solidFill>
                <a:schemeClr val="dk1"/>
              </a:solidFill>
            </a:endParaRPr>
          </a:p>
          <a:p>
            <a:pPr indent="-298450" lvl="0" marL="457200" rtl="0" algn="l">
              <a:spcBef>
                <a:spcPts val="0"/>
              </a:spcBef>
              <a:spcAft>
                <a:spcPts val="0"/>
              </a:spcAft>
              <a:buClr>
                <a:schemeClr val="dk1"/>
              </a:buClr>
              <a:buSzPts val="1100"/>
              <a:buChar char="●"/>
            </a:pPr>
            <a:r>
              <a:rPr lang="nl">
                <a:solidFill>
                  <a:schemeClr val="dk1"/>
                </a:solidFill>
              </a:rPr>
              <a:t>BLTC Blaricum</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nl"/>
              <a:t>Lijst van benaderde clubs: </a:t>
            </a:r>
            <a:endParaRPr/>
          </a:p>
          <a:p>
            <a:pPr indent="-298450" lvl="0" marL="457200" rtl="0" algn="l">
              <a:spcBef>
                <a:spcPts val="0"/>
              </a:spcBef>
              <a:spcAft>
                <a:spcPts val="0"/>
              </a:spcAft>
              <a:buSzPts val="1100"/>
              <a:buChar char="●"/>
            </a:pPr>
            <a:r>
              <a:rPr lang="nl"/>
              <a:t>Hoogerheide</a:t>
            </a:r>
            <a:endParaRPr/>
          </a:p>
          <a:p>
            <a:pPr indent="-298450" lvl="0" marL="457200" rtl="0" algn="l">
              <a:spcBef>
                <a:spcPts val="0"/>
              </a:spcBef>
              <a:spcAft>
                <a:spcPts val="0"/>
              </a:spcAft>
              <a:buSzPts val="1100"/>
              <a:buChar char="●"/>
            </a:pPr>
            <a:r>
              <a:rPr lang="nl"/>
              <a:t>Tulip Hsum</a:t>
            </a:r>
            <a:endParaRPr/>
          </a:p>
          <a:p>
            <a:pPr indent="-298450" lvl="0" marL="457200" rtl="0" algn="l">
              <a:spcBef>
                <a:spcPts val="0"/>
              </a:spcBef>
              <a:spcAft>
                <a:spcPts val="0"/>
              </a:spcAft>
              <a:buSzPts val="1100"/>
              <a:buChar char="●"/>
            </a:pPr>
            <a:r>
              <a:rPr lang="nl"/>
              <a:t>Hilverheide</a:t>
            </a:r>
            <a:endParaRPr/>
          </a:p>
          <a:p>
            <a:pPr indent="-298450" lvl="0" marL="457200" rtl="0" algn="l">
              <a:spcBef>
                <a:spcPts val="0"/>
              </a:spcBef>
              <a:spcAft>
                <a:spcPts val="0"/>
              </a:spcAft>
              <a:buSzPts val="1100"/>
              <a:buChar char="●"/>
            </a:pPr>
            <a:r>
              <a:rPr lang="nl"/>
              <a:t>Melkhuisje</a:t>
            </a:r>
            <a:endParaRPr/>
          </a:p>
          <a:p>
            <a:pPr indent="-298450" lvl="0" marL="457200" rtl="0" algn="l">
              <a:spcBef>
                <a:spcPts val="0"/>
              </a:spcBef>
              <a:spcAft>
                <a:spcPts val="0"/>
              </a:spcAft>
              <a:buSzPts val="1100"/>
              <a:buChar char="●"/>
            </a:pPr>
            <a:r>
              <a:rPr lang="nl"/>
              <a:t>Gooische Vallei</a:t>
            </a:r>
            <a:endParaRPr/>
          </a:p>
          <a:p>
            <a:pPr indent="-298450" lvl="0" marL="457200" rtl="0" algn="l">
              <a:spcBef>
                <a:spcPts val="0"/>
              </a:spcBef>
              <a:spcAft>
                <a:spcPts val="0"/>
              </a:spcAft>
              <a:buSzPts val="1100"/>
              <a:buChar char="●"/>
            </a:pPr>
            <a:r>
              <a:rPr lang="nl"/>
              <a:t>TV Huizen</a:t>
            </a:r>
            <a:endParaRPr/>
          </a:p>
          <a:p>
            <a:pPr indent="-298450" lvl="0" marL="457200" rtl="0" algn="l">
              <a:spcBef>
                <a:spcPts val="0"/>
              </a:spcBef>
              <a:spcAft>
                <a:spcPts val="0"/>
              </a:spcAft>
              <a:buSzPts val="1100"/>
              <a:buChar char="●"/>
            </a:pPr>
            <a:r>
              <a:rPr lang="nl"/>
              <a:t>Bijvanck Huizen</a:t>
            </a:r>
            <a:endParaRPr/>
          </a:p>
          <a:p>
            <a:pPr indent="-298450" lvl="0" marL="457200" rtl="0" algn="l">
              <a:spcBef>
                <a:spcPts val="0"/>
              </a:spcBef>
              <a:spcAft>
                <a:spcPts val="0"/>
              </a:spcAft>
              <a:buSzPts val="1100"/>
              <a:buChar char="●"/>
            </a:pPr>
            <a:r>
              <a:rPr lang="nl"/>
              <a:t>LLTC Laren</a:t>
            </a:r>
            <a:endParaRPr/>
          </a:p>
          <a:p>
            <a:pPr indent="-298450" lvl="0" marL="457200" rtl="0" algn="l">
              <a:spcBef>
                <a:spcPts val="0"/>
              </a:spcBef>
              <a:spcAft>
                <a:spcPts val="0"/>
              </a:spcAft>
              <a:buSzPts val="1100"/>
              <a:buChar char="●"/>
            </a:pPr>
            <a:r>
              <a:rPr lang="nl"/>
              <a:t>TC ’t Laer</a:t>
            </a:r>
            <a:endParaRPr/>
          </a:p>
          <a:p>
            <a:pPr indent="-298450" lvl="0" marL="457200" rtl="0" algn="l">
              <a:spcBef>
                <a:spcPts val="0"/>
              </a:spcBef>
              <a:spcAft>
                <a:spcPts val="0"/>
              </a:spcAft>
              <a:buSzPts val="1100"/>
              <a:buChar char="●"/>
            </a:pPr>
            <a:r>
              <a:rPr lang="nl"/>
              <a:t>De Meent</a:t>
            </a:r>
            <a:endParaRPr/>
          </a:p>
          <a:p>
            <a:pPr indent="-298450" lvl="0" marL="457200" rtl="0" algn="l">
              <a:spcBef>
                <a:spcPts val="0"/>
              </a:spcBef>
              <a:spcAft>
                <a:spcPts val="0"/>
              </a:spcAft>
              <a:buSzPts val="1100"/>
              <a:buChar char="●"/>
            </a:pPr>
            <a:r>
              <a:rPr lang="nl"/>
              <a:t>Zon en Wind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c3e13025f8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c3e13025f8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c3e13025f8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c3e13025f8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c3e13025f8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c3e13025f8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c3e13025f8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c3e13025f8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c3e13025f8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c3e13025f8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ae2a2572b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ae2a2572b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c3e13025f8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c3e13025f8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ae2a2572b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ae2a2572b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nl"/>
              <a:t>Teams met de meeste thuiswedstrijden krijgen als eerste 1 van </a:t>
            </a:r>
            <a:r>
              <a:rPr lang="nl"/>
              <a:t>bovenstaande dingen </a:t>
            </a:r>
            <a:r>
              <a:rPr lang="nl"/>
              <a:t>toegewezen. Daarna willekeurig naar de andere teams.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c3e13025f8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c3e13025f8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c3e13025f8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c3e13025f8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ae2a2572bc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ae2a2572bc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nl"/>
              <a:t>Als je bij een ‘zwakker’ team in wil vallen terwijl je al minstens 2 keer voor een ‘sterker’ team gespeeld hebt, mag dus NIET</a:t>
            </a:r>
            <a:endParaRPr/>
          </a:p>
          <a:p>
            <a:pPr indent="-298450" lvl="0" marL="457200" rtl="0" algn="l">
              <a:spcBef>
                <a:spcPts val="0"/>
              </a:spcBef>
              <a:spcAft>
                <a:spcPts val="0"/>
              </a:spcAft>
              <a:buSzPts val="1100"/>
              <a:buChar char="●"/>
            </a:pPr>
            <a:r>
              <a:rPr lang="nl"/>
              <a:t>Als je 2 keer bij een ‘sterker’ team hebt ingevallen, mag je NIET meer voor je eigen ‘zwakkere’ team spelen</a:t>
            </a:r>
            <a:endParaRPr/>
          </a:p>
          <a:p>
            <a:pPr indent="-298450" lvl="0" marL="457200" rtl="0" algn="l">
              <a:spcBef>
                <a:spcPts val="0"/>
              </a:spcBef>
              <a:spcAft>
                <a:spcPts val="0"/>
              </a:spcAft>
              <a:buSzPts val="1100"/>
              <a:buChar char="●"/>
            </a:pPr>
            <a:r>
              <a:rPr b="1" lang="nl"/>
              <a:t>Klassegemiddelden: </a:t>
            </a:r>
            <a:r>
              <a:rPr lang="nl" u="sng">
                <a:solidFill>
                  <a:schemeClr val="hlink"/>
                </a:solidFill>
                <a:hlinkClick r:id="rId2"/>
              </a:rPr>
              <a:t>https://www.centrecourt.nl/media/rszdsu15/gemiddelde-per-klasse-voorjaarscompetitie-tennis-2024.pdf?ts=638356527802100000</a:t>
            </a:r>
            <a:endParaRPr/>
          </a:p>
          <a:p>
            <a:pPr indent="-298450" lvl="0" marL="457200" rtl="0" algn="l">
              <a:spcBef>
                <a:spcPts val="0"/>
              </a:spcBef>
              <a:spcAft>
                <a:spcPts val="0"/>
              </a:spcAft>
              <a:buSzPts val="1100"/>
              <a:buChar char="●"/>
            </a:pPr>
            <a:r>
              <a:rPr b="1" lang="nl"/>
              <a:t>Spelers die in meerdere teams zitten:</a:t>
            </a:r>
            <a:r>
              <a:rPr lang="nl"/>
              <a:t> zijn 13 spelers. 1 persoon niet valide, Maria Teresa Dony-Paz in team Bert van Berkel (donderdag) en Maartje Michielse (vrijdagavond). De rest op dit moment valide voor hoe we het hebben aangevraagd, tenzij KNLTB nog aanpassingen doet aan de klassengemiddelden bij de definitieve klassen indeling.</a:t>
            </a:r>
            <a:endParaRPr/>
          </a:p>
          <a:p>
            <a:pPr indent="-298450" lvl="0" marL="457200" rtl="0" algn="l">
              <a:spcBef>
                <a:spcPts val="0"/>
              </a:spcBef>
              <a:spcAft>
                <a:spcPts val="0"/>
              </a:spcAft>
              <a:buSzPts val="1100"/>
              <a:buChar char="●"/>
            </a:pPr>
            <a:r>
              <a:rPr b="1" lang="nl"/>
              <a:t>Dispensatie:</a:t>
            </a:r>
            <a:r>
              <a:rPr lang="nl"/>
              <a:t> hier zitten ook weer regels aan verbonden.</a:t>
            </a:r>
            <a:endParaRPr/>
          </a:p>
          <a:p>
            <a:pPr indent="-298450" lvl="1" marL="914400" rtl="0" algn="l">
              <a:spcBef>
                <a:spcPts val="0"/>
              </a:spcBef>
              <a:spcAft>
                <a:spcPts val="0"/>
              </a:spcAft>
              <a:buSzPts val="1100"/>
              <a:buChar char="○"/>
            </a:pPr>
            <a:r>
              <a:rPr lang="nl"/>
              <a:t>Geldt alleen voor de aangevraagde teams</a:t>
            </a:r>
            <a:endParaRPr/>
          </a:p>
          <a:p>
            <a:pPr indent="-298450" lvl="1" marL="914400" rtl="0" algn="l">
              <a:spcBef>
                <a:spcPts val="0"/>
              </a:spcBef>
              <a:spcAft>
                <a:spcPts val="0"/>
              </a:spcAft>
              <a:buSzPts val="1100"/>
              <a:buChar char="○"/>
            </a:pPr>
            <a:r>
              <a:rPr lang="nl"/>
              <a:t>Je moet minstens de helft + 1 wedstrijden spelen in beide teams (4 keer, voor vrijdagavond 3 keer)</a:t>
            </a:r>
            <a:endParaRPr/>
          </a:p>
          <a:p>
            <a:pPr indent="-298450" lvl="1" marL="914400" rtl="0" algn="l">
              <a:spcBef>
                <a:spcPts val="0"/>
              </a:spcBef>
              <a:spcAft>
                <a:spcPts val="0"/>
              </a:spcAft>
              <a:buSzPts val="1100"/>
              <a:buChar char="○"/>
            </a:pPr>
            <a:r>
              <a:rPr lang="nl"/>
              <a:t>Anders boete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c3e13025f8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c3e13025f8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c3e13025f8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c3e13025f8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ae2a2572bc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ae2a2572bc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nl"/>
              <a:t>Team incompleet: </a:t>
            </a:r>
            <a:r>
              <a:rPr lang="nl"/>
              <a:t>geldt ook als de tegenstander niet compleet is!</a:t>
            </a:r>
            <a:endParaRPr/>
          </a:p>
          <a:p>
            <a:pPr indent="0" lvl="0" marL="0" rtl="0" algn="l">
              <a:spcBef>
                <a:spcPts val="0"/>
              </a:spcBef>
              <a:spcAft>
                <a:spcPts val="0"/>
              </a:spcAft>
              <a:buNone/>
            </a:pPr>
            <a:r>
              <a:rPr b="1" lang="nl"/>
              <a:t>Verplaatsen niet toegestaan: </a:t>
            </a:r>
            <a:r>
              <a:rPr lang="nl"/>
              <a:t>wegens volle speelschema + baanbezetting vrijspelen en lessen</a:t>
            </a:r>
            <a:endParaRPr/>
          </a:p>
          <a:p>
            <a:pPr indent="0" lvl="0" marL="0" rtl="0" algn="l">
              <a:spcBef>
                <a:spcPts val="0"/>
              </a:spcBef>
              <a:spcAft>
                <a:spcPts val="0"/>
              </a:spcAft>
              <a:buNone/>
            </a:pPr>
            <a:r>
              <a:rPr b="1" lang="nl"/>
              <a:t>Banen niet bespeelbaar: </a:t>
            </a:r>
            <a:r>
              <a:rPr lang="nl"/>
              <a:t>weersomstandigheden of overmacht vanuit de club (banen stuk/etc).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ae7b9d5ab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ae7b9d5ab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b="1" lang="nl"/>
              <a:t>half uur voor aanvang: </a:t>
            </a:r>
            <a:r>
              <a:rPr lang="nl"/>
              <a:t>thuisspelende team zorgt voor taart/gebak, koffie/thee</a:t>
            </a:r>
            <a:endParaRPr/>
          </a:p>
          <a:p>
            <a:pPr indent="-298450" lvl="0" marL="457200" rtl="0" algn="l">
              <a:spcBef>
                <a:spcPts val="0"/>
              </a:spcBef>
              <a:spcAft>
                <a:spcPts val="0"/>
              </a:spcAft>
              <a:buSzPts val="1100"/>
              <a:buChar char="●"/>
            </a:pPr>
            <a:r>
              <a:rPr b="1" lang="nl"/>
              <a:t>geen tegenstander:</a:t>
            </a:r>
            <a:r>
              <a:rPr lang="nl"/>
              <a:t> meldt dit altijd bij TC. Geldt als er NIEMAND van tegenstander is</a:t>
            </a:r>
            <a:endParaRPr/>
          </a:p>
          <a:p>
            <a:pPr indent="-298450" lvl="0" marL="457200" rtl="0" algn="l">
              <a:spcBef>
                <a:spcPts val="0"/>
              </a:spcBef>
              <a:spcAft>
                <a:spcPts val="0"/>
              </a:spcAft>
              <a:buSzPts val="1100"/>
              <a:buChar char="●"/>
            </a:pPr>
            <a:r>
              <a:rPr b="1" lang="nl"/>
              <a:t>binnen 1 uur baan:</a:t>
            </a:r>
            <a:r>
              <a:rPr lang="nl"/>
              <a:t> anders mag je weg gaan als bezoekend team en volgt een boete. Let hier dus op indien er NA jou nog een ander team moet spelen!</a:t>
            </a:r>
            <a:endParaRPr/>
          </a:p>
          <a:p>
            <a:pPr indent="-298450" lvl="0" marL="457200" rtl="0" algn="l">
              <a:spcBef>
                <a:spcPts val="0"/>
              </a:spcBef>
              <a:spcAft>
                <a:spcPts val="0"/>
              </a:spcAft>
              <a:buSzPts val="1100"/>
              <a:buChar char="●"/>
            </a:pPr>
            <a:r>
              <a:rPr b="1" lang="nl"/>
              <a:t>slecht weer: </a:t>
            </a:r>
            <a:r>
              <a:rPr lang="nl"/>
              <a:t>spelen er nog andere teams na jou? dan ook graag weg gaan ivm planning</a:t>
            </a:r>
            <a:endParaRPr/>
          </a:p>
          <a:p>
            <a:pPr indent="-298450" lvl="0" marL="457200" rtl="0" algn="l">
              <a:spcBef>
                <a:spcPts val="0"/>
              </a:spcBef>
              <a:spcAft>
                <a:spcPts val="0"/>
              </a:spcAft>
              <a:buSzPts val="1100"/>
              <a:buChar char="●"/>
            </a:pPr>
            <a:r>
              <a:rPr b="1" lang="nl"/>
              <a:t>banenschema in clubhuis: </a:t>
            </a:r>
            <a:r>
              <a:rPr lang="nl"/>
              <a:t>indien niet het geval, neem contact op met TC</a:t>
            </a:r>
            <a:endParaRPr/>
          </a:p>
          <a:p>
            <a:pPr indent="-298450" lvl="0" marL="457200" rtl="0" algn="l">
              <a:spcBef>
                <a:spcPts val="0"/>
              </a:spcBef>
              <a:spcAft>
                <a:spcPts val="0"/>
              </a:spcAft>
              <a:buSzPts val="1100"/>
              <a:buChar char="●"/>
            </a:pPr>
            <a:r>
              <a:rPr b="1" lang="nl"/>
              <a:t>aflopende speelsterkte:</a:t>
            </a:r>
            <a:r>
              <a:rPr lang="nl"/>
              <a:t> singles altijd aflopend. Bij dubbel koppels maken en de dubbel rating van de 2 spelers bij elkaar optellen. Dan in afnemende volgorde spelen. Dus bij 6, 7, 8, 9 hoeven niet persé 6 en 7 met elkaar te spelen. Maak 2 willekeurige koppels en speel dan in afnemende speelsterkte. Dus bij 6/9 en </a:t>
            </a:r>
            <a:r>
              <a:rPr lang="nl"/>
              <a:t>7/8</a:t>
            </a:r>
            <a:r>
              <a:rPr lang="nl"/>
              <a:t> is voor beiden de speelsterkte 15 en maakt het niet uit welk duo begint. Bij 6/8 (14) en 7/9 (16) moet 6/8 beginnen. Bij alleen dubbels geldt dat het gaat om 2 rondes van 2 partijen. Dus eerst 2 duo’s maken en spelen en dan 2 andere duo’s maken en spelen. Bij 2E3D is 1 dubbel op zichzelf staand en de andere 2 weer aflopend.</a:t>
            </a:r>
            <a:endParaRPr/>
          </a:p>
          <a:p>
            <a:pPr indent="-298450" lvl="0" marL="457200" rtl="0" algn="l">
              <a:spcBef>
                <a:spcPts val="0"/>
              </a:spcBef>
              <a:spcAft>
                <a:spcPts val="0"/>
              </a:spcAft>
              <a:buSzPts val="1100"/>
              <a:buChar char="●"/>
            </a:pPr>
            <a:r>
              <a:rPr b="1" lang="nl"/>
              <a:t>invullen uitslag: </a:t>
            </a:r>
            <a:r>
              <a:rPr lang="nl"/>
              <a:t>controleer dit met de tegenstander. Indien teams besluiten een wedstrijd NIET te spelen, vul dan in ‘niet gespeeld’ in plaats van ‘no show’. Bij ‘no-show’ is er kans op een boete.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c3e13025f8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c3e13025f8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ae2a2572b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ae2a2572b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c3e13025f8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c3e13025f8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c3e13025f8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c3e13025f8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c3e13025f8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c3e13025f8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ae2a2572bc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ae2a2572bc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ae7b9d5ab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ae7b9d5ab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b="1" lang="nl"/>
              <a:t>bescherming</a:t>
            </a:r>
            <a:r>
              <a:rPr lang="nl"/>
              <a:t>: zorgt ervoor dat het niet te vrijblijvend is en voorkomt no-shows. bescherming dat iedereen gewoon zijn wedstrijden kan spelen</a:t>
            </a:r>
            <a:endParaRPr b="1"/>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ae7b9d5abe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ae7b9d5ab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c3e13025f8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c3e13025f8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c3e13025f8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c3e13025f8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c3e13025f8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c3e13025f8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ae2a2572bc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ae2a2572bc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c3e13025f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c3e13025f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ae2a2572bc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2ae2a2572bc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c3e13025f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c3e13025f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c3e13025f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c3e13025f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ae2a2572bc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ae2a2572b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b="1" lang="nl"/>
              <a:t>alleen senioren</a:t>
            </a:r>
            <a:endParaRPr b="1"/>
          </a:p>
          <a:p>
            <a:pPr indent="-298450" lvl="0" marL="457200" rtl="0" algn="l">
              <a:spcBef>
                <a:spcPts val="0"/>
              </a:spcBef>
              <a:spcAft>
                <a:spcPts val="0"/>
              </a:spcAft>
              <a:buSzPts val="1100"/>
              <a:buChar char="●"/>
            </a:pPr>
            <a:r>
              <a:rPr b="1" lang="nl"/>
              <a:t>aanspreekpunt:</a:t>
            </a:r>
            <a:r>
              <a:rPr lang="nl"/>
              <a:t> voor spelers, de club en de KNLTB</a:t>
            </a:r>
            <a:endParaRPr/>
          </a:p>
          <a:p>
            <a:pPr indent="-298450" lvl="0" marL="457200" rtl="0" algn="l">
              <a:spcBef>
                <a:spcPts val="0"/>
              </a:spcBef>
              <a:spcAft>
                <a:spcPts val="0"/>
              </a:spcAft>
              <a:buSzPts val="1100"/>
              <a:buChar char="●"/>
            </a:pPr>
            <a:r>
              <a:rPr b="1" lang="nl"/>
              <a:t>competitiebeleid:</a:t>
            </a:r>
            <a:r>
              <a:rPr lang="nl"/>
              <a:t> in overleg met bestuur + jeugd</a:t>
            </a:r>
            <a:endParaRPr/>
          </a:p>
          <a:p>
            <a:pPr indent="-298450" lvl="0" marL="457200" rtl="0" algn="l">
              <a:spcBef>
                <a:spcPts val="0"/>
              </a:spcBef>
              <a:spcAft>
                <a:spcPts val="0"/>
              </a:spcAft>
              <a:buSzPts val="1100"/>
              <a:buChar char="●"/>
            </a:pPr>
            <a:r>
              <a:rPr b="1" lang="nl"/>
              <a:t>inschrijven teams</a:t>
            </a:r>
            <a:r>
              <a:rPr lang="nl"/>
              <a:t>: niveau, hoeveel banen beschikbaar en oplossingen zoeken bij overcapaciteit (komen we later op terug), dispensatie aanvragen</a:t>
            </a:r>
            <a:endParaRPr/>
          </a:p>
          <a:p>
            <a:pPr indent="-298450" lvl="0" marL="457200" rtl="0" algn="l">
              <a:spcBef>
                <a:spcPts val="0"/>
              </a:spcBef>
              <a:spcAft>
                <a:spcPts val="0"/>
              </a:spcAft>
              <a:buSzPts val="1100"/>
              <a:buChar char="●"/>
            </a:pPr>
            <a:r>
              <a:rPr b="1" lang="nl"/>
              <a:t>individuele inschrijvingen</a:t>
            </a:r>
            <a:r>
              <a:rPr lang="nl"/>
              <a:t>: 2 spelers zijn zeker geplaatst bij een team (dank Margriet IJland), 3 spelers nog in gesprek met teams, 2 niet kunnen plaatsen</a:t>
            </a:r>
            <a:endParaRPr/>
          </a:p>
          <a:p>
            <a:pPr indent="-298450" lvl="0" marL="457200" rtl="0" algn="l">
              <a:spcBef>
                <a:spcPts val="0"/>
              </a:spcBef>
              <a:spcAft>
                <a:spcPts val="0"/>
              </a:spcAft>
              <a:buSzPts val="1100"/>
              <a:buChar char="●"/>
            </a:pPr>
            <a:r>
              <a:rPr b="1" lang="nl"/>
              <a:t>planning thuiswedstrijden</a:t>
            </a:r>
            <a:r>
              <a:rPr lang="nl"/>
              <a:t>: starttijden, banenschema’s </a:t>
            </a:r>
            <a:r>
              <a:rPr lang="nl">
                <a:solidFill>
                  <a:schemeClr val="dk1"/>
                </a:solidFill>
              </a:rPr>
              <a:t>(altijd minimaal 1 baan vrij voor vrijspelen)</a:t>
            </a:r>
            <a:endParaRPr>
              <a:solidFill>
                <a:schemeClr val="dk1"/>
              </a:solidFill>
            </a:endParaRPr>
          </a:p>
          <a:p>
            <a:pPr indent="-298450" lvl="0" marL="457200" rtl="0" algn="l">
              <a:spcBef>
                <a:spcPts val="0"/>
              </a:spcBef>
              <a:spcAft>
                <a:spcPts val="0"/>
              </a:spcAft>
              <a:buClr>
                <a:schemeClr val="dk1"/>
              </a:buClr>
              <a:buSzPts val="1100"/>
              <a:buChar char="●"/>
            </a:pPr>
            <a:r>
              <a:rPr b="1" lang="nl">
                <a:solidFill>
                  <a:schemeClr val="dk1"/>
                </a:solidFill>
              </a:rPr>
              <a:t>goed verloop competitiedagen</a:t>
            </a:r>
            <a:r>
              <a:rPr lang="nl">
                <a:solidFill>
                  <a:schemeClr val="dk1"/>
                </a:solidFill>
              </a:rPr>
              <a:t>: afstemmen barbezetting, beschikbaarheid banen, inhaaldagen, ingevoerde uitslagen</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ae7b9d5ab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ae7b9d5ab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b="1" lang="nl"/>
              <a:t>klasse indeling:</a:t>
            </a:r>
            <a:r>
              <a:rPr lang="nl"/>
              <a:t> dit doet de KNLTB op</a:t>
            </a:r>
            <a:r>
              <a:rPr lang="nl"/>
              <a:t> basis van niveau, aanvraag, beschikbaar in klasse</a:t>
            </a:r>
            <a:endParaRPr/>
          </a:p>
          <a:p>
            <a:pPr indent="-298450" lvl="0" marL="457200" rtl="0" algn="l">
              <a:spcBef>
                <a:spcPts val="0"/>
              </a:spcBef>
              <a:spcAft>
                <a:spcPts val="0"/>
              </a:spcAft>
              <a:buSzPts val="1100"/>
              <a:buChar char="●"/>
            </a:pPr>
            <a:r>
              <a:rPr b="1" lang="nl"/>
              <a:t>speeldata bepalen:</a:t>
            </a:r>
            <a:r>
              <a:rPr lang="nl"/>
              <a:t> dit doet de KNLTB -&gt; link </a:t>
            </a:r>
            <a:r>
              <a:rPr lang="nl" u="sng">
                <a:solidFill>
                  <a:schemeClr val="hlink"/>
                </a:solidFill>
                <a:hlinkClick r:id="rId2"/>
              </a:rPr>
              <a:t>https://www.tennis.nl/media/jqvn1bix/knltb-tennis-speeldata-voorjaarscompetitie-2024.pdf</a:t>
            </a:r>
            <a:endParaRPr/>
          </a:p>
          <a:p>
            <a:pPr indent="-298450" lvl="1" marL="914400" rtl="0" algn="l">
              <a:spcBef>
                <a:spcPts val="0"/>
              </a:spcBef>
              <a:spcAft>
                <a:spcPts val="0"/>
              </a:spcAft>
              <a:buSzPts val="1100"/>
              <a:buChar char="○"/>
            </a:pPr>
            <a:r>
              <a:rPr lang="nl"/>
              <a:t>start </a:t>
            </a:r>
            <a:r>
              <a:rPr lang="nl">
                <a:solidFill>
                  <a:schemeClr val="dk1"/>
                </a:solidFill>
              </a:rPr>
              <a:t>vrijdag </a:t>
            </a:r>
            <a:r>
              <a:rPr lang="nl"/>
              <a:t>5 april HD+DD (week 14)</a:t>
            </a:r>
            <a:endParaRPr/>
          </a:p>
          <a:p>
            <a:pPr indent="-298450" lvl="1" marL="914400" rtl="0" algn="l">
              <a:spcBef>
                <a:spcPts val="0"/>
              </a:spcBef>
              <a:spcAft>
                <a:spcPts val="0"/>
              </a:spcAft>
              <a:buSzPts val="1100"/>
              <a:buChar char="○"/>
            </a:pPr>
            <a:r>
              <a:rPr lang="nl"/>
              <a:t>laatste reguliere speeldag vrijdag 14 juni GD (week 24)</a:t>
            </a:r>
            <a:endParaRPr/>
          </a:p>
          <a:p>
            <a:pPr indent="-298450" lvl="1" marL="914400" rtl="0" algn="l">
              <a:spcBef>
                <a:spcPts val="0"/>
              </a:spcBef>
              <a:spcAft>
                <a:spcPts val="0"/>
              </a:spcAft>
              <a:buSzPts val="1100"/>
              <a:buChar char="○"/>
            </a:pPr>
            <a:r>
              <a:rPr lang="nl"/>
              <a:t>laatste inhaaldag 21 juni voor de vrijdag (week 25)</a:t>
            </a:r>
            <a:endParaRPr/>
          </a:p>
          <a:p>
            <a:pPr indent="-298450" lvl="1" marL="914400" rtl="0" algn="l">
              <a:spcBef>
                <a:spcPts val="0"/>
              </a:spcBef>
              <a:spcAft>
                <a:spcPts val="0"/>
              </a:spcAft>
              <a:buSzPts val="1100"/>
              <a:buChar char="○"/>
            </a:pPr>
            <a:r>
              <a:rPr lang="nl"/>
              <a:t>Afgelopen jaar 4 mei dodenherdenking op donderdag, gemeld bij KNLTB, ze nemen dit mee. Dit jaar eerste inhaaldag voor de zaterdag. Pauze rond 20.00 uur uiteraard geen probleem.</a:t>
            </a:r>
            <a:endParaRPr/>
          </a:p>
          <a:p>
            <a:pPr indent="-298450" lvl="1" marL="914400" rtl="0" algn="l">
              <a:spcBef>
                <a:spcPts val="0"/>
              </a:spcBef>
              <a:spcAft>
                <a:spcPts val="0"/>
              </a:spcAft>
              <a:buSzPts val="1100"/>
              <a:buChar char="○"/>
            </a:pPr>
            <a:r>
              <a:rPr lang="nl">
                <a:solidFill>
                  <a:schemeClr val="dk1"/>
                </a:solidFill>
              </a:rPr>
              <a:t>Bevrijdingsdag eerste inhaaldag zondag</a:t>
            </a:r>
            <a:endParaRPr/>
          </a:p>
          <a:p>
            <a:pPr indent="-298450" lvl="1" marL="914400" rtl="0" algn="l">
              <a:spcBef>
                <a:spcPts val="0"/>
              </a:spcBef>
              <a:spcAft>
                <a:spcPts val="0"/>
              </a:spcAft>
              <a:buSzPts val="1100"/>
              <a:buChar char="○"/>
            </a:pPr>
            <a:r>
              <a:rPr lang="nl"/>
              <a:t>Vakanties over het algemeen inhaal (week 18, inclusief weekend van week 17, 27 april - 5 mei). Dit jaar hemelvaart inhaaldag voor alle speeldagen</a:t>
            </a:r>
            <a:endParaRPr/>
          </a:p>
          <a:p>
            <a:pPr indent="-298450" lvl="1" marL="914400" rtl="0" algn="l">
              <a:spcBef>
                <a:spcPts val="0"/>
              </a:spcBef>
              <a:spcAft>
                <a:spcPts val="0"/>
              </a:spcAft>
              <a:buSzPts val="1100"/>
              <a:buChar char="○"/>
            </a:pPr>
            <a:r>
              <a:rPr lang="nl"/>
              <a:t>1e pinksterdag geen tennis, zondag gaat naar maandag 2e pinksterdag (20 mei)</a:t>
            </a:r>
            <a:endParaRPr/>
          </a:p>
          <a:p>
            <a:pPr indent="-298450" lvl="0" marL="457200" rtl="0" algn="l">
              <a:spcBef>
                <a:spcPts val="0"/>
              </a:spcBef>
              <a:spcAft>
                <a:spcPts val="0"/>
              </a:spcAft>
              <a:buSzPts val="1100"/>
              <a:buChar char="●"/>
            </a:pPr>
            <a:r>
              <a:rPr b="1" lang="nl"/>
              <a:t>om-en-om vrijdagavond:</a:t>
            </a:r>
            <a:r>
              <a:rPr lang="nl"/>
              <a:t> erg druk op HD+DD avonden en rustig op GD avonden</a:t>
            </a:r>
            <a:endParaRPr/>
          </a:p>
          <a:p>
            <a:pPr indent="-298450" lvl="1" marL="914400" rtl="0" algn="l">
              <a:spcBef>
                <a:spcPts val="0"/>
              </a:spcBef>
              <a:spcAft>
                <a:spcPts val="0"/>
              </a:spcAft>
              <a:buSzPts val="1100"/>
              <a:buChar char="○"/>
            </a:pPr>
            <a:r>
              <a:rPr lang="nl"/>
              <a:t>dit speelt bij meer clubs in de regio. wij zijn met andere clubs in gesprek om te kijken of wij hier iets mee kunnen doen</a:t>
            </a:r>
            <a:endParaRPr/>
          </a:p>
          <a:p>
            <a:pPr indent="-298450" lvl="0" marL="457200" rtl="0" algn="l">
              <a:spcBef>
                <a:spcPts val="0"/>
              </a:spcBef>
              <a:spcAft>
                <a:spcPts val="0"/>
              </a:spcAft>
              <a:buSzPts val="1100"/>
              <a:buChar char="●"/>
            </a:pPr>
            <a:r>
              <a:rPr b="1" lang="nl"/>
              <a:t>wanneer thuis en wanneer uit</a:t>
            </a:r>
            <a:r>
              <a:rPr lang="nl"/>
              <a:t>: dit bepaalt de KNLTB</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c3e13025f8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c3e13025f8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0.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0.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0.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0.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0.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0.pn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0.pn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0.png"/><Relationship Id="rId4" Type="http://schemas.openxmlformats.org/officeDocument/2006/relationships/hyperlink" Target="https://www.tvnaarden.nl/competitie/competitie-2024/voorjaarscompetiti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1885950" cy="1556475"/>
          </a:xfrm>
          <a:prstGeom prst="rect">
            <a:avLst/>
          </a:prstGeom>
          <a:noFill/>
          <a:ln>
            <a:noFill/>
          </a:ln>
        </p:spPr>
      </p:pic>
      <p:sp>
        <p:nvSpPr>
          <p:cNvPr id="55" name="Google Shape;55;p13"/>
          <p:cNvSpPr txBox="1"/>
          <p:nvPr>
            <p:ph type="ctrTitle"/>
          </p:nvPr>
        </p:nvSpPr>
        <p:spPr>
          <a:xfrm>
            <a:off x="311700" y="1556475"/>
            <a:ext cx="8520600" cy="1926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Bijeenkomst</a:t>
            </a:r>
            <a:endParaRPr/>
          </a:p>
          <a:p>
            <a:pPr indent="0" lvl="0" marL="0" rtl="0" algn="ctr">
              <a:spcBef>
                <a:spcPts val="0"/>
              </a:spcBef>
              <a:spcAft>
                <a:spcPts val="0"/>
              </a:spcAft>
              <a:buNone/>
            </a:pPr>
            <a:r>
              <a:rPr lang="nl"/>
              <a:t>VJC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22"/>
          <p:cNvPicPr preferRelativeResize="0"/>
          <p:nvPr/>
        </p:nvPicPr>
        <p:blipFill>
          <a:blip r:embed="rId3">
            <a:alphaModFix/>
          </a:blip>
          <a:stretch>
            <a:fillRect/>
          </a:stretch>
        </p:blipFill>
        <p:spPr>
          <a:xfrm>
            <a:off x="0" y="0"/>
            <a:ext cx="1885950" cy="1556475"/>
          </a:xfrm>
          <a:prstGeom prst="rect">
            <a:avLst/>
          </a:prstGeom>
          <a:noFill/>
          <a:ln>
            <a:noFill/>
          </a:ln>
        </p:spPr>
      </p:pic>
      <p:sp>
        <p:nvSpPr>
          <p:cNvPr id="117" name="Google Shape;117;p22"/>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Quiz</a:t>
            </a:r>
            <a:endParaRPr/>
          </a:p>
        </p:txBody>
      </p:sp>
      <p:pic>
        <p:nvPicPr>
          <p:cNvPr id="118" name="Google Shape;118;p22"/>
          <p:cNvPicPr preferRelativeResize="0"/>
          <p:nvPr/>
        </p:nvPicPr>
        <p:blipFill>
          <a:blip r:embed="rId4">
            <a:alphaModFix/>
          </a:blip>
          <a:stretch>
            <a:fillRect/>
          </a:stretch>
        </p:blipFill>
        <p:spPr>
          <a:xfrm>
            <a:off x="2538413" y="1556475"/>
            <a:ext cx="4067175" cy="2990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3"/>
          <p:cNvPicPr preferRelativeResize="0"/>
          <p:nvPr/>
        </p:nvPicPr>
        <p:blipFill>
          <a:blip r:embed="rId3">
            <a:alphaModFix/>
          </a:blip>
          <a:stretch>
            <a:fillRect/>
          </a:stretch>
        </p:blipFill>
        <p:spPr>
          <a:xfrm>
            <a:off x="0" y="0"/>
            <a:ext cx="1885950" cy="1556475"/>
          </a:xfrm>
          <a:prstGeom prst="rect">
            <a:avLst/>
          </a:prstGeom>
          <a:noFill/>
          <a:ln>
            <a:noFill/>
          </a:ln>
        </p:spPr>
      </p:pic>
      <p:sp>
        <p:nvSpPr>
          <p:cNvPr id="124" name="Google Shape;124;p23"/>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Quiz</a:t>
            </a:r>
            <a:endParaRPr/>
          </a:p>
        </p:txBody>
      </p:sp>
      <p:pic>
        <p:nvPicPr>
          <p:cNvPr id="125" name="Google Shape;125;p23"/>
          <p:cNvPicPr preferRelativeResize="0"/>
          <p:nvPr/>
        </p:nvPicPr>
        <p:blipFill>
          <a:blip r:embed="rId4">
            <a:alphaModFix/>
          </a:blip>
          <a:stretch>
            <a:fillRect/>
          </a:stretch>
        </p:blipFill>
        <p:spPr>
          <a:xfrm>
            <a:off x="2356863" y="1556475"/>
            <a:ext cx="4430263" cy="3410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24"/>
          <p:cNvPicPr preferRelativeResize="0"/>
          <p:nvPr/>
        </p:nvPicPr>
        <p:blipFill>
          <a:blip r:embed="rId3">
            <a:alphaModFix/>
          </a:blip>
          <a:stretch>
            <a:fillRect/>
          </a:stretch>
        </p:blipFill>
        <p:spPr>
          <a:xfrm>
            <a:off x="0" y="0"/>
            <a:ext cx="1885950" cy="1556475"/>
          </a:xfrm>
          <a:prstGeom prst="rect">
            <a:avLst/>
          </a:prstGeom>
          <a:noFill/>
          <a:ln>
            <a:noFill/>
          </a:ln>
        </p:spPr>
      </p:pic>
      <p:sp>
        <p:nvSpPr>
          <p:cNvPr id="131" name="Google Shape;131;p24"/>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VJC 2024</a:t>
            </a:r>
            <a:endParaRPr/>
          </a:p>
        </p:txBody>
      </p:sp>
      <p:sp>
        <p:nvSpPr>
          <p:cNvPr id="132" name="Google Shape;132;p24"/>
          <p:cNvSpPr txBox="1"/>
          <p:nvPr/>
        </p:nvSpPr>
        <p:spPr>
          <a:xfrm>
            <a:off x="414350" y="1685925"/>
            <a:ext cx="8418000" cy="3214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Donderdag: 3 teams</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Vrijdag</a:t>
            </a:r>
            <a:endParaRPr sz="2000">
              <a:solidFill>
                <a:schemeClr val="dk1"/>
              </a:solidFill>
              <a:latin typeface="Calibri"/>
              <a:ea typeface="Calibri"/>
              <a:cs typeface="Calibri"/>
              <a:sym typeface="Calibri"/>
            </a:endParaRPr>
          </a:p>
          <a:p>
            <a:pPr indent="-355600" lvl="1" marL="9144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Ochtend: 1 team</a:t>
            </a:r>
            <a:endParaRPr sz="2000">
              <a:solidFill>
                <a:schemeClr val="dk1"/>
              </a:solidFill>
              <a:latin typeface="Calibri"/>
              <a:ea typeface="Calibri"/>
              <a:cs typeface="Calibri"/>
              <a:sym typeface="Calibri"/>
            </a:endParaRPr>
          </a:p>
          <a:p>
            <a:pPr indent="-355600" lvl="1" marL="9144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Avond</a:t>
            </a:r>
            <a:endParaRPr sz="2000">
              <a:solidFill>
                <a:schemeClr val="dk1"/>
              </a:solidFill>
              <a:latin typeface="Calibri"/>
              <a:ea typeface="Calibri"/>
              <a:cs typeface="Calibri"/>
              <a:sym typeface="Calibri"/>
            </a:endParaRPr>
          </a:p>
          <a:p>
            <a:pPr indent="-355600" lvl="2" marL="13716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14 DD/HD teams</a:t>
            </a:r>
            <a:endParaRPr sz="2000">
              <a:solidFill>
                <a:schemeClr val="dk1"/>
              </a:solidFill>
              <a:latin typeface="Calibri"/>
              <a:ea typeface="Calibri"/>
              <a:cs typeface="Calibri"/>
              <a:sym typeface="Calibri"/>
            </a:endParaRPr>
          </a:p>
          <a:p>
            <a:pPr indent="-355600" lvl="2" marL="13716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2 GD teams</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Zaterdag: 20 teams</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Zondag: 4 teams</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Inhaaldagen beperkt</a:t>
            </a:r>
            <a:endParaRPr sz="20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5"/>
          <p:cNvPicPr preferRelativeResize="0"/>
          <p:nvPr/>
        </p:nvPicPr>
        <p:blipFill>
          <a:blip r:embed="rId3">
            <a:alphaModFix/>
          </a:blip>
          <a:stretch>
            <a:fillRect/>
          </a:stretch>
        </p:blipFill>
        <p:spPr>
          <a:xfrm>
            <a:off x="0" y="0"/>
            <a:ext cx="1885950" cy="1556475"/>
          </a:xfrm>
          <a:prstGeom prst="rect">
            <a:avLst/>
          </a:prstGeom>
          <a:noFill/>
          <a:ln>
            <a:noFill/>
          </a:ln>
        </p:spPr>
      </p:pic>
      <p:sp>
        <p:nvSpPr>
          <p:cNvPr id="138" name="Google Shape;138;p25"/>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Mogelijkheden</a:t>
            </a:r>
            <a:endParaRPr/>
          </a:p>
        </p:txBody>
      </p:sp>
      <p:sp>
        <p:nvSpPr>
          <p:cNvPr id="139" name="Google Shape;139;p25"/>
          <p:cNvSpPr txBox="1"/>
          <p:nvPr/>
        </p:nvSpPr>
        <p:spPr>
          <a:xfrm>
            <a:off x="414350" y="1685925"/>
            <a:ext cx="8418000" cy="3214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Externe banen</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Vrijdag: meer GD teams ipv DD/HD</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Late ronde zaterdag (16:30 uur)</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Zaterdagavondcompetitie (19:00 uur, alleen dubbels)</a:t>
            </a:r>
            <a:endParaRPr sz="20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26"/>
          <p:cNvPicPr preferRelativeResize="0"/>
          <p:nvPr/>
        </p:nvPicPr>
        <p:blipFill>
          <a:blip r:embed="rId3">
            <a:alphaModFix/>
          </a:blip>
          <a:stretch>
            <a:fillRect/>
          </a:stretch>
        </p:blipFill>
        <p:spPr>
          <a:xfrm>
            <a:off x="0" y="0"/>
            <a:ext cx="1885950" cy="1556475"/>
          </a:xfrm>
          <a:prstGeom prst="rect">
            <a:avLst/>
          </a:prstGeom>
          <a:noFill/>
          <a:ln>
            <a:noFill/>
          </a:ln>
        </p:spPr>
      </p:pic>
      <p:sp>
        <p:nvSpPr>
          <p:cNvPr id="145" name="Google Shape;145;p26"/>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Quiz</a:t>
            </a:r>
            <a:endParaRPr/>
          </a:p>
        </p:txBody>
      </p:sp>
      <p:pic>
        <p:nvPicPr>
          <p:cNvPr id="146" name="Google Shape;146;p26"/>
          <p:cNvPicPr preferRelativeResize="0"/>
          <p:nvPr/>
        </p:nvPicPr>
        <p:blipFill>
          <a:blip r:embed="rId4">
            <a:alphaModFix/>
          </a:blip>
          <a:stretch>
            <a:fillRect/>
          </a:stretch>
        </p:blipFill>
        <p:spPr>
          <a:xfrm>
            <a:off x="2324525" y="1556475"/>
            <a:ext cx="4494958" cy="3410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27"/>
          <p:cNvPicPr preferRelativeResize="0"/>
          <p:nvPr/>
        </p:nvPicPr>
        <p:blipFill>
          <a:blip r:embed="rId3">
            <a:alphaModFix/>
          </a:blip>
          <a:stretch>
            <a:fillRect/>
          </a:stretch>
        </p:blipFill>
        <p:spPr>
          <a:xfrm>
            <a:off x="0" y="0"/>
            <a:ext cx="1885950" cy="1556475"/>
          </a:xfrm>
          <a:prstGeom prst="rect">
            <a:avLst/>
          </a:prstGeom>
          <a:noFill/>
          <a:ln>
            <a:noFill/>
          </a:ln>
        </p:spPr>
      </p:pic>
      <p:sp>
        <p:nvSpPr>
          <p:cNvPr id="152" name="Google Shape;152;p27"/>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Quiz</a:t>
            </a:r>
            <a:endParaRPr/>
          </a:p>
        </p:txBody>
      </p:sp>
      <p:pic>
        <p:nvPicPr>
          <p:cNvPr id="153" name="Google Shape;153;p27"/>
          <p:cNvPicPr preferRelativeResize="0"/>
          <p:nvPr/>
        </p:nvPicPr>
        <p:blipFill>
          <a:blip r:embed="rId4">
            <a:alphaModFix/>
          </a:blip>
          <a:stretch>
            <a:fillRect/>
          </a:stretch>
        </p:blipFill>
        <p:spPr>
          <a:xfrm>
            <a:off x="2319600" y="1556475"/>
            <a:ext cx="4504799" cy="3410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28"/>
          <p:cNvPicPr preferRelativeResize="0"/>
          <p:nvPr/>
        </p:nvPicPr>
        <p:blipFill>
          <a:blip r:embed="rId3">
            <a:alphaModFix/>
          </a:blip>
          <a:stretch>
            <a:fillRect/>
          </a:stretch>
        </p:blipFill>
        <p:spPr>
          <a:xfrm>
            <a:off x="0" y="0"/>
            <a:ext cx="1885950" cy="1556475"/>
          </a:xfrm>
          <a:prstGeom prst="rect">
            <a:avLst/>
          </a:prstGeom>
          <a:noFill/>
          <a:ln>
            <a:noFill/>
          </a:ln>
        </p:spPr>
      </p:pic>
      <p:sp>
        <p:nvSpPr>
          <p:cNvPr id="159" name="Google Shape;159;p28"/>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Quiz</a:t>
            </a:r>
            <a:endParaRPr/>
          </a:p>
        </p:txBody>
      </p:sp>
      <p:pic>
        <p:nvPicPr>
          <p:cNvPr id="160" name="Google Shape;160;p28"/>
          <p:cNvPicPr preferRelativeResize="0"/>
          <p:nvPr/>
        </p:nvPicPr>
        <p:blipFill>
          <a:blip r:embed="rId4">
            <a:alphaModFix/>
          </a:blip>
          <a:stretch>
            <a:fillRect/>
          </a:stretch>
        </p:blipFill>
        <p:spPr>
          <a:xfrm>
            <a:off x="2238400" y="1428525"/>
            <a:ext cx="4667211" cy="3410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29"/>
          <p:cNvPicPr preferRelativeResize="0"/>
          <p:nvPr/>
        </p:nvPicPr>
        <p:blipFill>
          <a:blip r:embed="rId3">
            <a:alphaModFix/>
          </a:blip>
          <a:stretch>
            <a:fillRect/>
          </a:stretch>
        </p:blipFill>
        <p:spPr>
          <a:xfrm>
            <a:off x="0" y="0"/>
            <a:ext cx="1885950" cy="1556475"/>
          </a:xfrm>
          <a:prstGeom prst="rect">
            <a:avLst/>
          </a:prstGeom>
          <a:noFill/>
          <a:ln>
            <a:noFill/>
          </a:ln>
        </p:spPr>
      </p:pic>
      <p:sp>
        <p:nvSpPr>
          <p:cNvPr id="166" name="Google Shape;166;p29"/>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Quiz</a:t>
            </a:r>
            <a:endParaRPr/>
          </a:p>
        </p:txBody>
      </p:sp>
      <p:pic>
        <p:nvPicPr>
          <p:cNvPr id="167" name="Google Shape;167;p29"/>
          <p:cNvPicPr preferRelativeResize="0"/>
          <p:nvPr/>
        </p:nvPicPr>
        <p:blipFill>
          <a:blip r:embed="rId4">
            <a:alphaModFix/>
          </a:blip>
          <a:stretch>
            <a:fillRect/>
          </a:stretch>
        </p:blipFill>
        <p:spPr>
          <a:xfrm>
            <a:off x="2827137" y="1556475"/>
            <a:ext cx="3489723" cy="32822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30"/>
          <p:cNvPicPr preferRelativeResize="0"/>
          <p:nvPr/>
        </p:nvPicPr>
        <p:blipFill>
          <a:blip r:embed="rId3">
            <a:alphaModFix/>
          </a:blip>
          <a:stretch>
            <a:fillRect/>
          </a:stretch>
        </p:blipFill>
        <p:spPr>
          <a:xfrm>
            <a:off x="0" y="0"/>
            <a:ext cx="1885950" cy="1556475"/>
          </a:xfrm>
          <a:prstGeom prst="rect">
            <a:avLst/>
          </a:prstGeom>
          <a:noFill/>
          <a:ln>
            <a:noFill/>
          </a:ln>
        </p:spPr>
      </p:pic>
      <p:sp>
        <p:nvSpPr>
          <p:cNvPr id="173" name="Google Shape;173;p30"/>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Quiz</a:t>
            </a:r>
            <a:endParaRPr/>
          </a:p>
        </p:txBody>
      </p:sp>
      <p:pic>
        <p:nvPicPr>
          <p:cNvPr id="174" name="Google Shape;174;p30"/>
          <p:cNvPicPr preferRelativeResize="0"/>
          <p:nvPr/>
        </p:nvPicPr>
        <p:blipFill>
          <a:blip r:embed="rId4">
            <a:alphaModFix/>
          </a:blip>
          <a:stretch>
            <a:fillRect/>
          </a:stretch>
        </p:blipFill>
        <p:spPr>
          <a:xfrm>
            <a:off x="1733550" y="1428525"/>
            <a:ext cx="5676900" cy="3238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31"/>
          <p:cNvPicPr preferRelativeResize="0"/>
          <p:nvPr/>
        </p:nvPicPr>
        <p:blipFill>
          <a:blip r:embed="rId3">
            <a:alphaModFix/>
          </a:blip>
          <a:stretch>
            <a:fillRect/>
          </a:stretch>
        </p:blipFill>
        <p:spPr>
          <a:xfrm>
            <a:off x="0" y="0"/>
            <a:ext cx="1885950" cy="1556475"/>
          </a:xfrm>
          <a:prstGeom prst="rect">
            <a:avLst/>
          </a:prstGeom>
          <a:noFill/>
          <a:ln>
            <a:noFill/>
          </a:ln>
        </p:spPr>
      </p:pic>
      <p:sp>
        <p:nvSpPr>
          <p:cNvPr id="180" name="Google Shape;180;p31"/>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Quiz</a:t>
            </a:r>
            <a:endParaRPr/>
          </a:p>
        </p:txBody>
      </p:sp>
      <p:pic>
        <p:nvPicPr>
          <p:cNvPr id="181" name="Google Shape;181;p31"/>
          <p:cNvPicPr preferRelativeResize="0"/>
          <p:nvPr/>
        </p:nvPicPr>
        <p:blipFill>
          <a:blip r:embed="rId4">
            <a:alphaModFix/>
          </a:blip>
          <a:stretch>
            <a:fillRect/>
          </a:stretch>
        </p:blipFill>
        <p:spPr>
          <a:xfrm>
            <a:off x="1826288" y="1556475"/>
            <a:ext cx="5491415" cy="3282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0" y="0"/>
            <a:ext cx="1885950" cy="1556475"/>
          </a:xfrm>
          <a:prstGeom prst="rect">
            <a:avLst/>
          </a:prstGeom>
          <a:noFill/>
          <a:ln>
            <a:noFill/>
          </a:ln>
        </p:spPr>
      </p:pic>
      <p:sp>
        <p:nvSpPr>
          <p:cNvPr id="61" name="Google Shape;61;p14"/>
          <p:cNvSpPr txBox="1"/>
          <p:nvPr>
            <p:ph type="ctrTitle"/>
          </p:nvPr>
        </p:nvSpPr>
        <p:spPr>
          <a:xfrm>
            <a:off x="311700" y="1556475"/>
            <a:ext cx="8520600" cy="1926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Intro bestuur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32"/>
          <p:cNvPicPr preferRelativeResize="0"/>
          <p:nvPr/>
        </p:nvPicPr>
        <p:blipFill>
          <a:blip r:embed="rId3">
            <a:alphaModFix/>
          </a:blip>
          <a:stretch>
            <a:fillRect/>
          </a:stretch>
        </p:blipFill>
        <p:spPr>
          <a:xfrm>
            <a:off x="0" y="0"/>
            <a:ext cx="1885950" cy="1556475"/>
          </a:xfrm>
          <a:prstGeom prst="rect">
            <a:avLst/>
          </a:prstGeom>
          <a:noFill/>
          <a:ln>
            <a:noFill/>
          </a:ln>
        </p:spPr>
      </p:pic>
      <p:sp>
        <p:nvSpPr>
          <p:cNvPr id="187" name="Google Shape;187;p32"/>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Quiz</a:t>
            </a:r>
            <a:endParaRPr/>
          </a:p>
        </p:txBody>
      </p:sp>
      <p:pic>
        <p:nvPicPr>
          <p:cNvPr id="188" name="Google Shape;188;p32"/>
          <p:cNvPicPr preferRelativeResize="0"/>
          <p:nvPr/>
        </p:nvPicPr>
        <p:blipFill>
          <a:blip r:embed="rId4">
            <a:alphaModFix/>
          </a:blip>
          <a:stretch>
            <a:fillRect/>
          </a:stretch>
        </p:blipFill>
        <p:spPr>
          <a:xfrm>
            <a:off x="2303600" y="1428525"/>
            <a:ext cx="4536805" cy="34101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33"/>
          <p:cNvPicPr preferRelativeResize="0"/>
          <p:nvPr/>
        </p:nvPicPr>
        <p:blipFill>
          <a:blip r:embed="rId3">
            <a:alphaModFix/>
          </a:blip>
          <a:stretch>
            <a:fillRect/>
          </a:stretch>
        </p:blipFill>
        <p:spPr>
          <a:xfrm>
            <a:off x="0" y="0"/>
            <a:ext cx="1885950" cy="1556475"/>
          </a:xfrm>
          <a:prstGeom prst="rect">
            <a:avLst/>
          </a:prstGeom>
          <a:noFill/>
          <a:ln>
            <a:noFill/>
          </a:ln>
        </p:spPr>
      </p:pic>
      <p:sp>
        <p:nvSpPr>
          <p:cNvPr id="194" name="Google Shape;194;p33"/>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Indeling</a:t>
            </a:r>
            <a:endParaRPr/>
          </a:p>
        </p:txBody>
      </p:sp>
      <p:sp>
        <p:nvSpPr>
          <p:cNvPr id="195" name="Google Shape;195;p33"/>
          <p:cNvSpPr txBox="1"/>
          <p:nvPr/>
        </p:nvSpPr>
        <p:spPr>
          <a:xfrm>
            <a:off x="414350" y="1685925"/>
            <a:ext cx="8418000" cy="3214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Na bekendmaking thuis/uit programma KNLTB</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Starttijden</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Externe banen</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Smashcourt</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Competitieleiders</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Late ronde zaterdag</a:t>
            </a:r>
            <a:endParaRPr sz="20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34"/>
          <p:cNvPicPr preferRelativeResize="0"/>
          <p:nvPr/>
        </p:nvPicPr>
        <p:blipFill>
          <a:blip r:embed="rId3">
            <a:alphaModFix/>
          </a:blip>
          <a:stretch>
            <a:fillRect/>
          </a:stretch>
        </p:blipFill>
        <p:spPr>
          <a:xfrm>
            <a:off x="0" y="0"/>
            <a:ext cx="1885950" cy="1556475"/>
          </a:xfrm>
          <a:prstGeom prst="rect">
            <a:avLst/>
          </a:prstGeom>
          <a:noFill/>
          <a:ln>
            <a:noFill/>
          </a:ln>
        </p:spPr>
      </p:pic>
      <p:sp>
        <p:nvSpPr>
          <p:cNvPr id="201" name="Google Shape;201;p34"/>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Quiz</a:t>
            </a:r>
            <a:endParaRPr/>
          </a:p>
        </p:txBody>
      </p:sp>
      <p:pic>
        <p:nvPicPr>
          <p:cNvPr id="202" name="Google Shape;202;p34"/>
          <p:cNvPicPr preferRelativeResize="0"/>
          <p:nvPr/>
        </p:nvPicPr>
        <p:blipFill>
          <a:blip r:embed="rId4">
            <a:alphaModFix/>
          </a:blip>
          <a:stretch>
            <a:fillRect/>
          </a:stretch>
        </p:blipFill>
        <p:spPr>
          <a:xfrm>
            <a:off x="2602663" y="1556475"/>
            <a:ext cx="3938670" cy="32822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35"/>
          <p:cNvPicPr preferRelativeResize="0"/>
          <p:nvPr/>
        </p:nvPicPr>
        <p:blipFill>
          <a:blip r:embed="rId3">
            <a:alphaModFix/>
          </a:blip>
          <a:stretch>
            <a:fillRect/>
          </a:stretch>
        </p:blipFill>
        <p:spPr>
          <a:xfrm>
            <a:off x="0" y="0"/>
            <a:ext cx="1885950" cy="1556475"/>
          </a:xfrm>
          <a:prstGeom prst="rect">
            <a:avLst/>
          </a:prstGeom>
          <a:noFill/>
          <a:ln>
            <a:noFill/>
          </a:ln>
        </p:spPr>
      </p:pic>
      <p:sp>
        <p:nvSpPr>
          <p:cNvPr id="208" name="Google Shape;208;p35"/>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Quiz</a:t>
            </a:r>
            <a:endParaRPr/>
          </a:p>
        </p:txBody>
      </p:sp>
      <p:pic>
        <p:nvPicPr>
          <p:cNvPr id="209" name="Google Shape;209;p35"/>
          <p:cNvPicPr preferRelativeResize="0"/>
          <p:nvPr/>
        </p:nvPicPr>
        <p:blipFill>
          <a:blip r:embed="rId4">
            <a:alphaModFix/>
          </a:blip>
          <a:stretch>
            <a:fillRect/>
          </a:stretch>
        </p:blipFill>
        <p:spPr>
          <a:xfrm>
            <a:off x="2407175" y="1428525"/>
            <a:ext cx="4329643" cy="34101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36"/>
          <p:cNvPicPr preferRelativeResize="0"/>
          <p:nvPr/>
        </p:nvPicPr>
        <p:blipFill>
          <a:blip r:embed="rId3">
            <a:alphaModFix/>
          </a:blip>
          <a:stretch>
            <a:fillRect/>
          </a:stretch>
        </p:blipFill>
        <p:spPr>
          <a:xfrm>
            <a:off x="0" y="0"/>
            <a:ext cx="1885950" cy="1556475"/>
          </a:xfrm>
          <a:prstGeom prst="rect">
            <a:avLst/>
          </a:prstGeom>
          <a:noFill/>
          <a:ln>
            <a:noFill/>
          </a:ln>
        </p:spPr>
      </p:pic>
      <p:sp>
        <p:nvSpPr>
          <p:cNvPr id="215" name="Google Shape;215;p36"/>
          <p:cNvSpPr txBox="1"/>
          <p:nvPr>
            <p:ph type="ctrTitle"/>
          </p:nvPr>
        </p:nvSpPr>
        <p:spPr>
          <a:xfrm>
            <a:off x="311700" y="200025"/>
            <a:ext cx="8520600" cy="12285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nl"/>
              <a:t>Invallen en spelen</a:t>
            </a:r>
            <a:endParaRPr/>
          </a:p>
          <a:p>
            <a:pPr indent="0" lvl="0" marL="0" rtl="0" algn="ctr">
              <a:spcBef>
                <a:spcPts val="0"/>
              </a:spcBef>
              <a:spcAft>
                <a:spcPts val="0"/>
              </a:spcAft>
              <a:buNone/>
            </a:pPr>
            <a:r>
              <a:rPr lang="nl"/>
              <a:t>in meerdere teams</a:t>
            </a:r>
            <a:endParaRPr/>
          </a:p>
        </p:txBody>
      </p:sp>
      <p:sp>
        <p:nvSpPr>
          <p:cNvPr id="216" name="Google Shape;216;p36"/>
          <p:cNvSpPr txBox="1"/>
          <p:nvPr/>
        </p:nvSpPr>
        <p:spPr>
          <a:xfrm>
            <a:off x="414350" y="1685925"/>
            <a:ext cx="8418000" cy="3214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Regels zijn niet de makkelijkste</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Je mag altijd 1 keer voor een 2e team spelen</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Als je 2 keer voor een team hebt gespeeld mag je NIET meer spelen bij een team die in een klasse speelt die minstens 2 punten ‘zwakker’ is</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Binnen bandbreedte van 2 punten = geen probleem</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Wij sturen de captains een lijst met alle klasse gemiddelden van de teams</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Vast in meerdere teams? Dispensatie mogelijk</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Regels gelden ook voor competitie spelen bij meerdere clubs</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Er zijn meer regels, neem deze goed door als je voor meerdere teams speelt</a:t>
            </a:r>
            <a:endParaRPr sz="20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id="221" name="Google Shape;221;p37"/>
          <p:cNvPicPr preferRelativeResize="0"/>
          <p:nvPr/>
        </p:nvPicPr>
        <p:blipFill>
          <a:blip r:embed="rId3">
            <a:alphaModFix/>
          </a:blip>
          <a:stretch>
            <a:fillRect/>
          </a:stretch>
        </p:blipFill>
        <p:spPr>
          <a:xfrm>
            <a:off x="0" y="0"/>
            <a:ext cx="1885950" cy="1556475"/>
          </a:xfrm>
          <a:prstGeom prst="rect">
            <a:avLst/>
          </a:prstGeom>
          <a:noFill/>
          <a:ln>
            <a:noFill/>
          </a:ln>
        </p:spPr>
      </p:pic>
      <p:sp>
        <p:nvSpPr>
          <p:cNvPr id="222" name="Google Shape;222;p37"/>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Quiz</a:t>
            </a:r>
            <a:endParaRPr/>
          </a:p>
        </p:txBody>
      </p:sp>
      <p:pic>
        <p:nvPicPr>
          <p:cNvPr id="223" name="Google Shape;223;p37"/>
          <p:cNvPicPr preferRelativeResize="0"/>
          <p:nvPr/>
        </p:nvPicPr>
        <p:blipFill>
          <a:blip r:embed="rId4">
            <a:alphaModFix/>
          </a:blip>
          <a:stretch>
            <a:fillRect/>
          </a:stretch>
        </p:blipFill>
        <p:spPr>
          <a:xfrm>
            <a:off x="2400038" y="1428525"/>
            <a:ext cx="4343914" cy="34101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p38"/>
          <p:cNvPicPr preferRelativeResize="0"/>
          <p:nvPr/>
        </p:nvPicPr>
        <p:blipFill>
          <a:blip r:embed="rId3">
            <a:alphaModFix/>
          </a:blip>
          <a:stretch>
            <a:fillRect/>
          </a:stretch>
        </p:blipFill>
        <p:spPr>
          <a:xfrm>
            <a:off x="0" y="0"/>
            <a:ext cx="1885950" cy="1556475"/>
          </a:xfrm>
          <a:prstGeom prst="rect">
            <a:avLst/>
          </a:prstGeom>
          <a:noFill/>
          <a:ln>
            <a:noFill/>
          </a:ln>
        </p:spPr>
      </p:pic>
      <p:sp>
        <p:nvSpPr>
          <p:cNvPr id="229" name="Google Shape;229;p38"/>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Quiz</a:t>
            </a:r>
            <a:endParaRPr/>
          </a:p>
        </p:txBody>
      </p:sp>
      <p:pic>
        <p:nvPicPr>
          <p:cNvPr id="230" name="Google Shape;230;p38"/>
          <p:cNvPicPr preferRelativeResize="0"/>
          <p:nvPr/>
        </p:nvPicPr>
        <p:blipFill>
          <a:blip r:embed="rId4">
            <a:alphaModFix/>
          </a:blip>
          <a:stretch>
            <a:fillRect/>
          </a:stretch>
        </p:blipFill>
        <p:spPr>
          <a:xfrm>
            <a:off x="2172725" y="1428525"/>
            <a:ext cx="4798558" cy="34101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39"/>
          <p:cNvPicPr preferRelativeResize="0"/>
          <p:nvPr/>
        </p:nvPicPr>
        <p:blipFill>
          <a:blip r:embed="rId3">
            <a:alphaModFix/>
          </a:blip>
          <a:stretch>
            <a:fillRect/>
          </a:stretch>
        </p:blipFill>
        <p:spPr>
          <a:xfrm>
            <a:off x="0" y="0"/>
            <a:ext cx="1885950" cy="1556475"/>
          </a:xfrm>
          <a:prstGeom prst="rect">
            <a:avLst/>
          </a:prstGeom>
          <a:noFill/>
          <a:ln>
            <a:noFill/>
          </a:ln>
        </p:spPr>
      </p:pic>
      <p:sp>
        <p:nvSpPr>
          <p:cNvPr id="236" name="Google Shape;236;p39"/>
          <p:cNvSpPr txBox="1"/>
          <p:nvPr>
            <p:ph type="ctrTitle"/>
          </p:nvPr>
        </p:nvSpPr>
        <p:spPr>
          <a:xfrm>
            <a:off x="311700" y="200025"/>
            <a:ext cx="8520600" cy="12285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nl"/>
              <a:t>Incompleet team en baanbespeelbaarheid</a:t>
            </a:r>
            <a:endParaRPr/>
          </a:p>
        </p:txBody>
      </p:sp>
      <p:sp>
        <p:nvSpPr>
          <p:cNvPr id="237" name="Google Shape;237;p39"/>
          <p:cNvSpPr txBox="1"/>
          <p:nvPr/>
        </p:nvSpPr>
        <p:spPr>
          <a:xfrm>
            <a:off x="414350" y="1685925"/>
            <a:ext cx="8418000" cy="3214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Team incompleet?</a:t>
            </a:r>
            <a:endParaRPr sz="2000">
              <a:solidFill>
                <a:schemeClr val="dk1"/>
              </a:solidFill>
              <a:latin typeface="Calibri"/>
              <a:ea typeface="Calibri"/>
              <a:cs typeface="Calibri"/>
              <a:sym typeface="Calibri"/>
            </a:endParaRPr>
          </a:p>
          <a:p>
            <a:pPr indent="-317500" lvl="1" marL="914400" rtl="0" algn="l">
              <a:spcBef>
                <a:spcPts val="0"/>
              </a:spcBef>
              <a:spcAft>
                <a:spcPts val="0"/>
              </a:spcAft>
              <a:buClr>
                <a:schemeClr val="dk1"/>
              </a:buClr>
              <a:buSzPts val="1400"/>
              <a:buFont typeface="Calibri"/>
              <a:buChar char="○"/>
            </a:pPr>
            <a:r>
              <a:rPr lang="nl" sz="2000">
                <a:solidFill>
                  <a:schemeClr val="dk1"/>
                </a:solidFill>
                <a:latin typeface="Calibri"/>
                <a:ea typeface="Calibri"/>
                <a:cs typeface="Calibri"/>
                <a:sym typeface="Calibri"/>
              </a:rPr>
              <a:t>Invallers zoeken (zie invallerslijst)</a:t>
            </a:r>
            <a:endParaRPr sz="2000">
              <a:solidFill>
                <a:schemeClr val="dk1"/>
              </a:solidFill>
              <a:latin typeface="Calibri"/>
              <a:ea typeface="Calibri"/>
              <a:cs typeface="Calibri"/>
              <a:sym typeface="Calibri"/>
            </a:endParaRPr>
          </a:p>
          <a:p>
            <a:pPr indent="-317500" lvl="1" marL="914400" rtl="0" algn="l">
              <a:spcBef>
                <a:spcPts val="0"/>
              </a:spcBef>
              <a:spcAft>
                <a:spcPts val="0"/>
              </a:spcAft>
              <a:buClr>
                <a:schemeClr val="dk1"/>
              </a:buClr>
              <a:buSzPts val="1400"/>
              <a:buFont typeface="Calibri"/>
              <a:buChar char="○"/>
            </a:pPr>
            <a:r>
              <a:rPr lang="nl" sz="2000">
                <a:solidFill>
                  <a:schemeClr val="dk1"/>
                </a:solidFill>
                <a:latin typeface="Calibri"/>
                <a:ea typeface="Calibri"/>
                <a:cs typeface="Calibri"/>
                <a:sym typeface="Calibri"/>
              </a:rPr>
              <a:t>Spelen met de spelers die er wel zijn</a:t>
            </a:r>
            <a:endParaRPr sz="2000">
              <a:solidFill>
                <a:schemeClr val="dk1"/>
              </a:solidFill>
              <a:latin typeface="Calibri"/>
              <a:ea typeface="Calibri"/>
              <a:cs typeface="Calibri"/>
              <a:sym typeface="Calibri"/>
            </a:endParaRPr>
          </a:p>
          <a:p>
            <a:pPr indent="-355600" lvl="2" marL="13716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Partijen die niet gespeeld worden invullen als ‘walkover’</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Verplaatsen wegens incompleet team is NIET</a:t>
            </a:r>
            <a:r>
              <a:rPr lang="nl" sz="2000">
                <a:solidFill>
                  <a:schemeClr val="dk1"/>
                </a:solidFill>
                <a:latin typeface="Calibri"/>
                <a:ea typeface="Calibri"/>
                <a:cs typeface="Calibri"/>
                <a:sym typeface="Calibri"/>
              </a:rPr>
              <a:t> toegestaan</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Indien de banen niet bespeelbaar zijn, verplaatsen naar EERSTVOLGENDE inhaaldag</a:t>
            </a:r>
            <a:endParaRPr sz="2000">
              <a:solidFill>
                <a:schemeClr val="dk1"/>
              </a:solidFill>
              <a:latin typeface="Calibri"/>
              <a:ea typeface="Calibri"/>
              <a:cs typeface="Calibri"/>
              <a:sym typeface="Calibri"/>
            </a:endParaRPr>
          </a:p>
          <a:p>
            <a:pPr indent="-355600" lvl="1" marL="9144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In overleg met CL en TC</a:t>
            </a:r>
            <a:endParaRPr sz="20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40"/>
          <p:cNvPicPr preferRelativeResize="0"/>
          <p:nvPr/>
        </p:nvPicPr>
        <p:blipFill>
          <a:blip r:embed="rId3">
            <a:alphaModFix/>
          </a:blip>
          <a:stretch>
            <a:fillRect/>
          </a:stretch>
        </p:blipFill>
        <p:spPr>
          <a:xfrm>
            <a:off x="0" y="0"/>
            <a:ext cx="1885950" cy="1556475"/>
          </a:xfrm>
          <a:prstGeom prst="rect">
            <a:avLst/>
          </a:prstGeom>
          <a:noFill/>
          <a:ln>
            <a:noFill/>
          </a:ln>
        </p:spPr>
      </p:pic>
      <p:sp>
        <p:nvSpPr>
          <p:cNvPr id="243" name="Google Shape;243;p40"/>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Competitiedag</a:t>
            </a:r>
            <a:endParaRPr/>
          </a:p>
        </p:txBody>
      </p:sp>
      <p:sp>
        <p:nvSpPr>
          <p:cNvPr id="244" name="Google Shape;244;p40"/>
          <p:cNvSpPr txBox="1"/>
          <p:nvPr/>
        </p:nvSpPr>
        <p:spPr>
          <a:xfrm>
            <a:off x="414350" y="1685925"/>
            <a:ext cx="8418000" cy="3214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Half uur voor aanvang wedstrijd aanwezig</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Half uur NA aanvang wedstrijd nog geen tegenstander = no show</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Binnen 1 uur na aanvang wedstrijd minimaal 1 baan beschikbaar</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Bij slecht weer mag je na 1 uur weg gaan om in te halen</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Banenschema zichtbaar op scherm in clubhuis</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Wedstrijden spelen op aflopende speelsterkte</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Nooit 2 keer dezelfde dubbel combinatie op een wedstrijddag</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Invullen uitslag voordat teams weggaan</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Meldt afwijkingen ALTIJD bij TC</a:t>
            </a:r>
            <a:endParaRPr sz="20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41"/>
          <p:cNvPicPr preferRelativeResize="0"/>
          <p:nvPr/>
        </p:nvPicPr>
        <p:blipFill>
          <a:blip r:embed="rId3">
            <a:alphaModFix/>
          </a:blip>
          <a:stretch>
            <a:fillRect/>
          </a:stretch>
        </p:blipFill>
        <p:spPr>
          <a:xfrm>
            <a:off x="0" y="0"/>
            <a:ext cx="1885950" cy="1556475"/>
          </a:xfrm>
          <a:prstGeom prst="rect">
            <a:avLst/>
          </a:prstGeom>
          <a:noFill/>
          <a:ln>
            <a:noFill/>
          </a:ln>
        </p:spPr>
      </p:pic>
      <p:sp>
        <p:nvSpPr>
          <p:cNvPr id="250" name="Google Shape;250;p41"/>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Quiz</a:t>
            </a:r>
            <a:endParaRPr/>
          </a:p>
        </p:txBody>
      </p:sp>
      <p:pic>
        <p:nvPicPr>
          <p:cNvPr id="251" name="Google Shape;251;p41"/>
          <p:cNvPicPr preferRelativeResize="0"/>
          <p:nvPr/>
        </p:nvPicPr>
        <p:blipFill>
          <a:blip r:embed="rId4">
            <a:alphaModFix/>
          </a:blip>
          <a:stretch>
            <a:fillRect/>
          </a:stretch>
        </p:blipFill>
        <p:spPr>
          <a:xfrm>
            <a:off x="2356863" y="1428525"/>
            <a:ext cx="4430263" cy="3410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pic>
        <p:nvPicPr>
          <p:cNvPr id="66" name="Google Shape;66;p15"/>
          <p:cNvPicPr preferRelativeResize="0"/>
          <p:nvPr/>
        </p:nvPicPr>
        <p:blipFill>
          <a:blip r:embed="rId3">
            <a:alphaModFix/>
          </a:blip>
          <a:stretch>
            <a:fillRect/>
          </a:stretch>
        </p:blipFill>
        <p:spPr>
          <a:xfrm>
            <a:off x="0" y="0"/>
            <a:ext cx="1885950" cy="1556475"/>
          </a:xfrm>
          <a:prstGeom prst="rect">
            <a:avLst/>
          </a:prstGeom>
          <a:noFill/>
          <a:ln>
            <a:noFill/>
          </a:ln>
        </p:spPr>
      </p:pic>
      <p:sp>
        <p:nvSpPr>
          <p:cNvPr id="67" name="Google Shape;67;p15"/>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Doelstelling</a:t>
            </a:r>
            <a:endParaRPr/>
          </a:p>
        </p:txBody>
      </p:sp>
      <p:sp>
        <p:nvSpPr>
          <p:cNvPr id="68" name="Google Shape;68;p15"/>
          <p:cNvSpPr txBox="1"/>
          <p:nvPr/>
        </p:nvSpPr>
        <p:spPr>
          <a:xfrm>
            <a:off x="414350" y="1685925"/>
            <a:ext cx="8418000" cy="3214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Onwetendheid en onbegrip wegnemen</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Commitment/betrokkenheid creëren bij teamcaptain en team</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Feeling houden met doelgroep</a:t>
            </a:r>
            <a:endParaRPr i="1" sz="16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Naast verplicht karakter, ook informatief en leuk maken, </a:t>
            </a:r>
            <a:r>
              <a:rPr b="1" lang="nl" sz="2000">
                <a:solidFill>
                  <a:schemeClr val="dk1"/>
                </a:solidFill>
                <a:latin typeface="Calibri"/>
                <a:ea typeface="Calibri"/>
                <a:cs typeface="Calibri"/>
                <a:sym typeface="Calibri"/>
              </a:rPr>
              <a:t>meedenken…. </a:t>
            </a:r>
            <a:endParaRPr sz="2600">
              <a:solidFill>
                <a:schemeClr val="dk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42"/>
          <p:cNvPicPr preferRelativeResize="0"/>
          <p:nvPr/>
        </p:nvPicPr>
        <p:blipFill>
          <a:blip r:embed="rId3">
            <a:alphaModFix/>
          </a:blip>
          <a:stretch>
            <a:fillRect/>
          </a:stretch>
        </p:blipFill>
        <p:spPr>
          <a:xfrm>
            <a:off x="0" y="0"/>
            <a:ext cx="1885950" cy="1556475"/>
          </a:xfrm>
          <a:prstGeom prst="rect">
            <a:avLst/>
          </a:prstGeom>
          <a:noFill/>
          <a:ln>
            <a:noFill/>
          </a:ln>
        </p:spPr>
      </p:pic>
      <p:sp>
        <p:nvSpPr>
          <p:cNvPr id="257" name="Google Shape;257;p42"/>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Quiz</a:t>
            </a:r>
            <a:endParaRPr/>
          </a:p>
        </p:txBody>
      </p:sp>
      <p:pic>
        <p:nvPicPr>
          <p:cNvPr id="258" name="Google Shape;258;p42"/>
          <p:cNvPicPr preferRelativeResize="0"/>
          <p:nvPr/>
        </p:nvPicPr>
        <p:blipFill>
          <a:blip r:embed="rId4">
            <a:alphaModFix/>
          </a:blip>
          <a:stretch>
            <a:fillRect/>
          </a:stretch>
        </p:blipFill>
        <p:spPr>
          <a:xfrm>
            <a:off x="2236088" y="1428525"/>
            <a:ext cx="4671815" cy="34101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43"/>
          <p:cNvPicPr preferRelativeResize="0"/>
          <p:nvPr/>
        </p:nvPicPr>
        <p:blipFill>
          <a:blip r:embed="rId3">
            <a:alphaModFix/>
          </a:blip>
          <a:stretch>
            <a:fillRect/>
          </a:stretch>
        </p:blipFill>
        <p:spPr>
          <a:xfrm>
            <a:off x="0" y="0"/>
            <a:ext cx="1885950" cy="1556475"/>
          </a:xfrm>
          <a:prstGeom prst="rect">
            <a:avLst/>
          </a:prstGeom>
          <a:noFill/>
          <a:ln>
            <a:noFill/>
          </a:ln>
        </p:spPr>
      </p:pic>
      <p:sp>
        <p:nvSpPr>
          <p:cNvPr id="264" name="Google Shape;264;p43"/>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Quiz</a:t>
            </a:r>
            <a:endParaRPr/>
          </a:p>
        </p:txBody>
      </p:sp>
      <p:pic>
        <p:nvPicPr>
          <p:cNvPr id="265" name="Google Shape;265;p43"/>
          <p:cNvPicPr preferRelativeResize="0"/>
          <p:nvPr/>
        </p:nvPicPr>
        <p:blipFill>
          <a:blip r:embed="rId4">
            <a:alphaModFix/>
          </a:blip>
          <a:stretch>
            <a:fillRect/>
          </a:stretch>
        </p:blipFill>
        <p:spPr>
          <a:xfrm>
            <a:off x="2426238" y="1428525"/>
            <a:ext cx="4291520" cy="34101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44"/>
          <p:cNvPicPr preferRelativeResize="0"/>
          <p:nvPr/>
        </p:nvPicPr>
        <p:blipFill>
          <a:blip r:embed="rId3">
            <a:alphaModFix/>
          </a:blip>
          <a:stretch>
            <a:fillRect/>
          </a:stretch>
        </p:blipFill>
        <p:spPr>
          <a:xfrm>
            <a:off x="0" y="0"/>
            <a:ext cx="1885950" cy="1556475"/>
          </a:xfrm>
          <a:prstGeom prst="rect">
            <a:avLst/>
          </a:prstGeom>
          <a:noFill/>
          <a:ln>
            <a:noFill/>
          </a:ln>
        </p:spPr>
      </p:pic>
      <p:sp>
        <p:nvSpPr>
          <p:cNvPr id="271" name="Google Shape;271;p44"/>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Quiz</a:t>
            </a:r>
            <a:endParaRPr/>
          </a:p>
        </p:txBody>
      </p:sp>
      <p:pic>
        <p:nvPicPr>
          <p:cNvPr id="272" name="Google Shape;272;p44"/>
          <p:cNvPicPr preferRelativeResize="0"/>
          <p:nvPr/>
        </p:nvPicPr>
        <p:blipFill>
          <a:blip r:embed="rId4">
            <a:alphaModFix/>
          </a:blip>
          <a:stretch>
            <a:fillRect/>
          </a:stretch>
        </p:blipFill>
        <p:spPr>
          <a:xfrm>
            <a:off x="2314650" y="1428525"/>
            <a:ext cx="4514709" cy="34101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45"/>
          <p:cNvPicPr preferRelativeResize="0"/>
          <p:nvPr/>
        </p:nvPicPr>
        <p:blipFill>
          <a:blip r:embed="rId3">
            <a:alphaModFix/>
          </a:blip>
          <a:stretch>
            <a:fillRect/>
          </a:stretch>
        </p:blipFill>
        <p:spPr>
          <a:xfrm>
            <a:off x="0" y="0"/>
            <a:ext cx="1885950" cy="1556475"/>
          </a:xfrm>
          <a:prstGeom prst="rect">
            <a:avLst/>
          </a:prstGeom>
          <a:noFill/>
          <a:ln>
            <a:noFill/>
          </a:ln>
        </p:spPr>
      </p:pic>
      <p:sp>
        <p:nvSpPr>
          <p:cNvPr id="278" name="Google Shape;278;p45"/>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Eindtijden</a:t>
            </a:r>
            <a:endParaRPr/>
          </a:p>
        </p:txBody>
      </p:sp>
      <p:sp>
        <p:nvSpPr>
          <p:cNvPr id="279" name="Google Shape;279;p45"/>
          <p:cNvSpPr txBox="1"/>
          <p:nvPr/>
        </p:nvSpPr>
        <p:spPr>
          <a:xfrm>
            <a:off x="414350" y="1685925"/>
            <a:ext cx="8418000" cy="3214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Baanverlichting automatisch uit om 22:30 uur</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Indien langer nodig is -&gt; verlichting overbruggen VOOR 22:30 uur</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Zet de baanverlichting uit als deze niet meer nodig is</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Is er geen barpersoneel meer aanwezig? CL verantwoordelijk voor afsluiten clubhuis</a:t>
            </a:r>
            <a:endParaRPr sz="20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46"/>
          <p:cNvPicPr preferRelativeResize="0"/>
          <p:nvPr/>
        </p:nvPicPr>
        <p:blipFill>
          <a:blip r:embed="rId3">
            <a:alphaModFix/>
          </a:blip>
          <a:stretch>
            <a:fillRect/>
          </a:stretch>
        </p:blipFill>
        <p:spPr>
          <a:xfrm>
            <a:off x="0" y="0"/>
            <a:ext cx="1885950" cy="1556475"/>
          </a:xfrm>
          <a:prstGeom prst="rect">
            <a:avLst/>
          </a:prstGeom>
          <a:noFill/>
          <a:ln>
            <a:noFill/>
          </a:ln>
        </p:spPr>
      </p:pic>
      <p:sp>
        <p:nvSpPr>
          <p:cNvPr id="285" name="Google Shape;285;p46"/>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Boetes</a:t>
            </a:r>
            <a:endParaRPr/>
          </a:p>
        </p:txBody>
      </p:sp>
      <p:sp>
        <p:nvSpPr>
          <p:cNvPr id="286" name="Google Shape;286;p46"/>
          <p:cNvSpPr txBox="1"/>
          <p:nvPr/>
        </p:nvSpPr>
        <p:spPr>
          <a:xfrm>
            <a:off x="414350" y="1685925"/>
            <a:ext cx="8418000" cy="3214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Geen verdienmodel KNLTB</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Bescherming teams/spelers</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Meest voorkomende boetes</a:t>
            </a:r>
            <a:endParaRPr sz="2000">
              <a:solidFill>
                <a:schemeClr val="dk1"/>
              </a:solidFill>
              <a:latin typeface="Calibri"/>
              <a:ea typeface="Calibri"/>
              <a:cs typeface="Calibri"/>
              <a:sym typeface="Calibri"/>
            </a:endParaRPr>
          </a:p>
          <a:p>
            <a:pPr indent="-355600" lvl="1" marL="9144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terugtrekken team voor/na indeling KNLTB</a:t>
            </a:r>
            <a:endParaRPr sz="2000">
              <a:solidFill>
                <a:schemeClr val="dk1"/>
              </a:solidFill>
              <a:latin typeface="Calibri"/>
              <a:ea typeface="Calibri"/>
              <a:cs typeface="Calibri"/>
              <a:sym typeface="Calibri"/>
            </a:endParaRPr>
          </a:p>
          <a:p>
            <a:pPr indent="-355600" lvl="1" marL="9144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niet tijdig uitslagen invullen</a:t>
            </a:r>
            <a:endParaRPr sz="2000">
              <a:solidFill>
                <a:schemeClr val="dk1"/>
              </a:solidFill>
              <a:latin typeface="Calibri"/>
              <a:ea typeface="Calibri"/>
              <a:cs typeface="Calibri"/>
              <a:sym typeface="Calibri"/>
            </a:endParaRPr>
          </a:p>
          <a:p>
            <a:pPr indent="-355600" lvl="1" marL="9144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no-show/onvoltallig/te laat op wedstrijddag</a:t>
            </a:r>
            <a:endParaRPr sz="2000">
              <a:solidFill>
                <a:schemeClr val="dk1"/>
              </a:solidFill>
              <a:latin typeface="Calibri"/>
              <a:ea typeface="Calibri"/>
              <a:cs typeface="Calibri"/>
              <a:sym typeface="Calibri"/>
            </a:endParaRPr>
          </a:p>
          <a:p>
            <a:pPr indent="-355600" lvl="1" marL="9144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geen banen beschikbaar</a:t>
            </a:r>
            <a:endParaRPr sz="2000">
              <a:solidFill>
                <a:schemeClr val="dk1"/>
              </a:solidFill>
              <a:latin typeface="Calibri"/>
              <a:ea typeface="Calibri"/>
              <a:cs typeface="Calibri"/>
              <a:sym typeface="Calibri"/>
            </a:endParaRPr>
          </a:p>
          <a:p>
            <a:pPr indent="-355600" lvl="1" marL="9144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niet speelgerechtigd zijn</a:t>
            </a:r>
            <a:endParaRPr sz="2000">
              <a:solidFill>
                <a:schemeClr val="dk1"/>
              </a:solidFill>
              <a:latin typeface="Calibri"/>
              <a:ea typeface="Calibri"/>
              <a:cs typeface="Calibri"/>
              <a:sym typeface="Calibri"/>
            </a:endParaRPr>
          </a:p>
          <a:p>
            <a:pPr indent="-355600" lvl="1" marL="9144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doorspelen op park na sluitingstijd</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Boete altijd naar het team!</a:t>
            </a:r>
            <a:endParaRPr sz="20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47"/>
          <p:cNvPicPr preferRelativeResize="0"/>
          <p:nvPr/>
        </p:nvPicPr>
        <p:blipFill>
          <a:blip r:embed="rId3">
            <a:alphaModFix/>
          </a:blip>
          <a:stretch>
            <a:fillRect/>
          </a:stretch>
        </p:blipFill>
        <p:spPr>
          <a:xfrm>
            <a:off x="0" y="0"/>
            <a:ext cx="1885950" cy="1556475"/>
          </a:xfrm>
          <a:prstGeom prst="rect">
            <a:avLst/>
          </a:prstGeom>
          <a:noFill/>
          <a:ln>
            <a:noFill/>
          </a:ln>
        </p:spPr>
      </p:pic>
      <p:sp>
        <p:nvSpPr>
          <p:cNvPr id="292" name="Google Shape;292;p47"/>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Boetes KNLTB</a:t>
            </a:r>
            <a:endParaRPr/>
          </a:p>
        </p:txBody>
      </p:sp>
      <p:pic>
        <p:nvPicPr>
          <p:cNvPr id="293" name="Google Shape;293;p47"/>
          <p:cNvPicPr preferRelativeResize="0"/>
          <p:nvPr/>
        </p:nvPicPr>
        <p:blipFill>
          <a:blip r:embed="rId4">
            <a:alphaModFix/>
          </a:blip>
          <a:stretch>
            <a:fillRect/>
          </a:stretch>
        </p:blipFill>
        <p:spPr>
          <a:xfrm>
            <a:off x="1955637" y="1247550"/>
            <a:ext cx="5232725" cy="36578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id="298" name="Google Shape;298;p48"/>
          <p:cNvPicPr preferRelativeResize="0"/>
          <p:nvPr/>
        </p:nvPicPr>
        <p:blipFill>
          <a:blip r:embed="rId3">
            <a:alphaModFix/>
          </a:blip>
          <a:stretch>
            <a:fillRect/>
          </a:stretch>
        </p:blipFill>
        <p:spPr>
          <a:xfrm>
            <a:off x="0" y="0"/>
            <a:ext cx="1885950" cy="1556475"/>
          </a:xfrm>
          <a:prstGeom prst="rect">
            <a:avLst/>
          </a:prstGeom>
          <a:noFill/>
          <a:ln>
            <a:noFill/>
          </a:ln>
        </p:spPr>
      </p:pic>
      <p:sp>
        <p:nvSpPr>
          <p:cNvPr id="299" name="Google Shape;299;p48"/>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Quiz</a:t>
            </a:r>
            <a:endParaRPr/>
          </a:p>
        </p:txBody>
      </p:sp>
      <p:pic>
        <p:nvPicPr>
          <p:cNvPr id="300" name="Google Shape;300;p48"/>
          <p:cNvPicPr preferRelativeResize="0"/>
          <p:nvPr/>
        </p:nvPicPr>
        <p:blipFill>
          <a:blip r:embed="rId4">
            <a:alphaModFix/>
          </a:blip>
          <a:stretch>
            <a:fillRect/>
          </a:stretch>
        </p:blipFill>
        <p:spPr>
          <a:xfrm>
            <a:off x="2356863" y="1428525"/>
            <a:ext cx="4430263" cy="34101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p49"/>
          <p:cNvPicPr preferRelativeResize="0"/>
          <p:nvPr/>
        </p:nvPicPr>
        <p:blipFill>
          <a:blip r:embed="rId3">
            <a:alphaModFix/>
          </a:blip>
          <a:stretch>
            <a:fillRect/>
          </a:stretch>
        </p:blipFill>
        <p:spPr>
          <a:xfrm>
            <a:off x="0" y="0"/>
            <a:ext cx="1885950" cy="1556475"/>
          </a:xfrm>
          <a:prstGeom prst="rect">
            <a:avLst/>
          </a:prstGeom>
          <a:noFill/>
          <a:ln>
            <a:noFill/>
          </a:ln>
        </p:spPr>
      </p:pic>
      <p:sp>
        <p:nvSpPr>
          <p:cNvPr id="306" name="Google Shape;306;p49"/>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Quiz</a:t>
            </a:r>
            <a:endParaRPr/>
          </a:p>
        </p:txBody>
      </p:sp>
      <p:pic>
        <p:nvPicPr>
          <p:cNvPr id="307" name="Google Shape;307;p49"/>
          <p:cNvPicPr preferRelativeResize="0"/>
          <p:nvPr/>
        </p:nvPicPr>
        <p:blipFill>
          <a:blip r:embed="rId4">
            <a:alphaModFix/>
          </a:blip>
          <a:stretch>
            <a:fillRect/>
          </a:stretch>
        </p:blipFill>
        <p:spPr>
          <a:xfrm>
            <a:off x="2420475" y="1428525"/>
            <a:ext cx="4303041" cy="34101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50"/>
          <p:cNvPicPr preferRelativeResize="0"/>
          <p:nvPr/>
        </p:nvPicPr>
        <p:blipFill>
          <a:blip r:embed="rId3">
            <a:alphaModFix/>
          </a:blip>
          <a:stretch>
            <a:fillRect/>
          </a:stretch>
        </p:blipFill>
        <p:spPr>
          <a:xfrm>
            <a:off x="0" y="0"/>
            <a:ext cx="1885950" cy="1556475"/>
          </a:xfrm>
          <a:prstGeom prst="rect">
            <a:avLst/>
          </a:prstGeom>
          <a:noFill/>
          <a:ln>
            <a:noFill/>
          </a:ln>
        </p:spPr>
      </p:pic>
      <p:sp>
        <p:nvSpPr>
          <p:cNvPr id="313" name="Google Shape;313;p50"/>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Quiz</a:t>
            </a:r>
            <a:endParaRPr/>
          </a:p>
        </p:txBody>
      </p:sp>
      <p:sp>
        <p:nvSpPr>
          <p:cNvPr id="314" name="Google Shape;314;p50"/>
          <p:cNvSpPr txBox="1"/>
          <p:nvPr/>
        </p:nvSpPr>
        <p:spPr>
          <a:xfrm>
            <a:off x="1511600" y="1568275"/>
            <a:ext cx="6455100" cy="46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1600">
                <a:solidFill>
                  <a:schemeClr val="dk1"/>
                </a:solidFill>
                <a:latin typeface="Calibri"/>
                <a:ea typeface="Calibri"/>
                <a:cs typeface="Calibri"/>
                <a:sym typeface="Calibri"/>
              </a:rPr>
              <a:t>24. hoe zou een competitie dag nog leuker of succesvoller worden voor jou?</a:t>
            </a:r>
            <a:endParaRPr sz="2300">
              <a:solidFill>
                <a:schemeClr val="dk2"/>
              </a:solidFill>
            </a:endParaRPr>
          </a:p>
        </p:txBody>
      </p:sp>
      <p:graphicFrame>
        <p:nvGraphicFramePr>
          <p:cNvPr id="315" name="Google Shape;315;p50"/>
          <p:cNvGraphicFramePr/>
          <p:nvPr/>
        </p:nvGraphicFramePr>
        <p:xfrm>
          <a:off x="3324550" y="2029375"/>
          <a:ext cx="3000000" cy="3000000"/>
        </p:xfrm>
        <a:graphic>
          <a:graphicData uri="http://schemas.openxmlformats.org/drawingml/2006/table">
            <a:tbl>
              <a:tblPr>
                <a:noFill/>
                <a:tableStyleId>{5109DF14-D69F-4D6D-8EAA-1B5340569ACE}</a:tableStyleId>
              </a:tblPr>
              <a:tblGrid>
                <a:gridCol w="1614975"/>
                <a:gridCol w="1214200"/>
              </a:tblGrid>
              <a:tr h="240775">
                <a:tc>
                  <a:txBody>
                    <a:bodyPr/>
                    <a:lstStyle/>
                    <a:p>
                      <a:pPr indent="0" lvl="0" marL="0" rtl="0" algn="l">
                        <a:lnSpc>
                          <a:spcPct val="115000"/>
                        </a:lnSpc>
                        <a:spcBef>
                          <a:spcPts val="0"/>
                        </a:spcBef>
                        <a:spcAft>
                          <a:spcPts val="0"/>
                        </a:spcAft>
                        <a:buNone/>
                      </a:pPr>
                      <a:r>
                        <a:rPr lang="nl" sz="900">
                          <a:latin typeface="Calibri"/>
                          <a:ea typeface="Calibri"/>
                          <a:cs typeface="Calibri"/>
                          <a:sym typeface="Calibri"/>
                        </a:rPr>
                        <a:t>happy hour</a:t>
                      </a:r>
                      <a:endParaRPr sz="9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nl" sz="900">
                          <a:latin typeface="Calibri"/>
                          <a:ea typeface="Calibri"/>
                          <a:cs typeface="Calibri"/>
                          <a:sym typeface="Calibri"/>
                        </a:rPr>
                        <a:t>2</a:t>
                      </a:r>
                      <a:endParaRPr sz="9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solidFill>
                      <a:srgbClr val="FFFFFF"/>
                    </a:solidFill>
                  </a:tcPr>
                </a:tc>
              </a:tr>
              <a:tr h="260725">
                <a:tc>
                  <a:txBody>
                    <a:bodyPr/>
                    <a:lstStyle/>
                    <a:p>
                      <a:pPr indent="0" lvl="0" marL="0" rtl="0" algn="l">
                        <a:lnSpc>
                          <a:spcPct val="115000"/>
                        </a:lnSpc>
                        <a:spcBef>
                          <a:spcPts val="0"/>
                        </a:spcBef>
                        <a:spcAft>
                          <a:spcPts val="0"/>
                        </a:spcAft>
                        <a:buNone/>
                      </a:pPr>
                      <a:r>
                        <a:rPr lang="nl" sz="1100">
                          <a:latin typeface="Calibri"/>
                          <a:ea typeface="Calibri"/>
                          <a:cs typeface="Calibri"/>
                          <a:sym typeface="Calibri"/>
                        </a:rPr>
                        <a:t>winnen</a:t>
                      </a:r>
                      <a:endParaRPr sz="11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nl" sz="1100">
                          <a:latin typeface="Calibri"/>
                          <a:ea typeface="Calibri"/>
                          <a:cs typeface="Calibri"/>
                          <a:sym typeface="Calibri"/>
                        </a:rPr>
                        <a:t>1</a:t>
                      </a:r>
                      <a:endParaRPr sz="11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tcPr>
                </a:tc>
              </a:tr>
              <a:tr h="260725">
                <a:tc>
                  <a:txBody>
                    <a:bodyPr/>
                    <a:lstStyle/>
                    <a:p>
                      <a:pPr indent="0" lvl="0" marL="0" rtl="0" algn="l">
                        <a:lnSpc>
                          <a:spcPct val="115000"/>
                        </a:lnSpc>
                        <a:spcBef>
                          <a:spcPts val="0"/>
                        </a:spcBef>
                        <a:spcAft>
                          <a:spcPts val="0"/>
                        </a:spcAft>
                        <a:buNone/>
                      </a:pPr>
                      <a:r>
                        <a:rPr lang="nl" sz="1100">
                          <a:latin typeface="Calibri"/>
                          <a:ea typeface="Calibri"/>
                          <a:cs typeface="Calibri"/>
                          <a:sym typeface="Calibri"/>
                        </a:rPr>
                        <a:t>spelen</a:t>
                      </a:r>
                      <a:endParaRPr sz="11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nl" sz="900">
                          <a:latin typeface="Calibri"/>
                          <a:ea typeface="Calibri"/>
                          <a:cs typeface="Calibri"/>
                          <a:sym typeface="Calibri"/>
                        </a:rPr>
                        <a:t>3</a:t>
                      </a:r>
                      <a:endParaRPr sz="9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solidFill>
                      <a:srgbClr val="FFFFFF"/>
                    </a:solidFill>
                  </a:tcPr>
                </a:tc>
              </a:tr>
              <a:tr h="260725">
                <a:tc>
                  <a:txBody>
                    <a:bodyPr/>
                    <a:lstStyle/>
                    <a:p>
                      <a:pPr indent="0" lvl="0" marL="0" rtl="0" algn="l">
                        <a:lnSpc>
                          <a:spcPct val="115000"/>
                        </a:lnSpc>
                        <a:spcBef>
                          <a:spcPts val="0"/>
                        </a:spcBef>
                        <a:spcAft>
                          <a:spcPts val="0"/>
                        </a:spcAft>
                        <a:buNone/>
                      </a:pPr>
                      <a:r>
                        <a:rPr lang="nl" sz="1100">
                          <a:latin typeface="Calibri"/>
                          <a:ea typeface="Calibri"/>
                          <a:cs typeface="Calibri"/>
                          <a:sym typeface="Calibri"/>
                        </a:rPr>
                        <a:t>niets</a:t>
                      </a:r>
                      <a:endParaRPr sz="11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nl" sz="900">
                          <a:latin typeface="Calibri"/>
                          <a:ea typeface="Calibri"/>
                          <a:cs typeface="Calibri"/>
                          <a:sym typeface="Calibri"/>
                        </a:rPr>
                        <a:t>7</a:t>
                      </a:r>
                      <a:endParaRPr sz="9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solidFill>
                      <a:srgbClr val="FFFFFF"/>
                    </a:solidFill>
                  </a:tcPr>
                </a:tc>
              </a:tr>
              <a:tr h="260725">
                <a:tc>
                  <a:txBody>
                    <a:bodyPr/>
                    <a:lstStyle/>
                    <a:p>
                      <a:pPr indent="0" lvl="0" marL="0" rtl="0" algn="l">
                        <a:lnSpc>
                          <a:spcPct val="115000"/>
                        </a:lnSpc>
                        <a:spcBef>
                          <a:spcPts val="0"/>
                        </a:spcBef>
                        <a:spcAft>
                          <a:spcPts val="0"/>
                        </a:spcAft>
                        <a:buNone/>
                      </a:pPr>
                      <a:r>
                        <a:rPr lang="nl" sz="1100">
                          <a:latin typeface="Calibri"/>
                          <a:ea typeface="Calibri"/>
                          <a:cs typeface="Calibri"/>
                          <a:sym typeface="Calibri"/>
                        </a:rPr>
                        <a:t>op tijd beginnen</a:t>
                      </a:r>
                      <a:endParaRPr sz="11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nl" sz="900">
                          <a:latin typeface="Calibri"/>
                          <a:ea typeface="Calibri"/>
                          <a:cs typeface="Calibri"/>
                          <a:sym typeface="Calibri"/>
                        </a:rPr>
                        <a:t>1</a:t>
                      </a:r>
                      <a:endParaRPr sz="9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solidFill>
                      <a:srgbClr val="FFFFFF"/>
                    </a:solidFill>
                  </a:tcPr>
                </a:tc>
              </a:tr>
              <a:tr h="260725">
                <a:tc>
                  <a:txBody>
                    <a:bodyPr/>
                    <a:lstStyle/>
                    <a:p>
                      <a:pPr indent="0" lvl="0" marL="0" rtl="0" algn="l">
                        <a:lnSpc>
                          <a:spcPct val="115000"/>
                        </a:lnSpc>
                        <a:spcBef>
                          <a:spcPts val="0"/>
                        </a:spcBef>
                        <a:spcAft>
                          <a:spcPts val="0"/>
                        </a:spcAft>
                        <a:buNone/>
                      </a:pPr>
                      <a:r>
                        <a:rPr lang="nl" sz="1100">
                          <a:latin typeface="Calibri"/>
                          <a:ea typeface="Calibri"/>
                          <a:cs typeface="Calibri"/>
                          <a:sym typeface="Calibri"/>
                        </a:rPr>
                        <a:t>meer banen</a:t>
                      </a:r>
                      <a:endParaRPr sz="11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nl" sz="900">
                          <a:latin typeface="Calibri"/>
                          <a:ea typeface="Calibri"/>
                          <a:cs typeface="Calibri"/>
                          <a:sym typeface="Calibri"/>
                        </a:rPr>
                        <a:t>1</a:t>
                      </a:r>
                      <a:endParaRPr sz="9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solidFill>
                      <a:srgbClr val="FFFFFF"/>
                    </a:solidFill>
                  </a:tcPr>
                </a:tc>
              </a:tr>
              <a:tr h="260725">
                <a:tc>
                  <a:txBody>
                    <a:bodyPr/>
                    <a:lstStyle/>
                    <a:p>
                      <a:pPr indent="0" lvl="0" marL="0" rtl="0" algn="l">
                        <a:lnSpc>
                          <a:spcPct val="115000"/>
                        </a:lnSpc>
                        <a:spcBef>
                          <a:spcPts val="0"/>
                        </a:spcBef>
                        <a:spcAft>
                          <a:spcPts val="0"/>
                        </a:spcAft>
                        <a:buNone/>
                      </a:pPr>
                      <a:r>
                        <a:rPr lang="nl" sz="1100">
                          <a:latin typeface="Calibri"/>
                          <a:ea typeface="Calibri"/>
                          <a:cs typeface="Calibri"/>
                          <a:sym typeface="Calibri"/>
                        </a:rPr>
                        <a:t>saté</a:t>
                      </a:r>
                      <a:endParaRPr sz="11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nl" sz="900">
                          <a:latin typeface="Calibri"/>
                          <a:ea typeface="Calibri"/>
                          <a:cs typeface="Calibri"/>
                          <a:sym typeface="Calibri"/>
                        </a:rPr>
                        <a:t>1</a:t>
                      </a:r>
                      <a:endParaRPr sz="9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solidFill>
                      <a:srgbClr val="FFFFFF"/>
                    </a:solidFill>
                  </a:tcPr>
                </a:tc>
              </a:tr>
              <a:tr h="393750">
                <a:tc>
                  <a:txBody>
                    <a:bodyPr/>
                    <a:lstStyle/>
                    <a:p>
                      <a:pPr indent="0" lvl="0" marL="0" rtl="0" algn="l">
                        <a:lnSpc>
                          <a:spcPct val="115000"/>
                        </a:lnSpc>
                        <a:spcBef>
                          <a:spcPts val="0"/>
                        </a:spcBef>
                        <a:spcAft>
                          <a:spcPts val="0"/>
                        </a:spcAft>
                        <a:buNone/>
                      </a:pPr>
                      <a:r>
                        <a:rPr lang="nl" sz="1100">
                          <a:latin typeface="Calibri"/>
                          <a:ea typeface="Calibri"/>
                          <a:cs typeface="Calibri"/>
                          <a:sym typeface="Calibri"/>
                        </a:rPr>
                        <a:t>juist niveau indelen</a:t>
                      </a:r>
                      <a:endParaRPr sz="11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nl" sz="900">
                          <a:latin typeface="Calibri"/>
                          <a:ea typeface="Calibri"/>
                          <a:cs typeface="Calibri"/>
                          <a:sym typeface="Calibri"/>
                        </a:rPr>
                        <a:t>1</a:t>
                      </a:r>
                      <a:endParaRPr sz="9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solidFill>
                      <a:srgbClr val="FFFFFF"/>
                    </a:solidFill>
                  </a:tcPr>
                </a:tc>
              </a:tr>
              <a:tr h="260725">
                <a:tc>
                  <a:txBody>
                    <a:bodyPr/>
                    <a:lstStyle/>
                    <a:p>
                      <a:pPr indent="0" lvl="0" marL="0" rtl="0" algn="l">
                        <a:lnSpc>
                          <a:spcPct val="115000"/>
                        </a:lnSpc>
                        <a:spcBef>
                          <a:spcPts val="0"/>
                        </a:spcBef>
                        <a:spcAft>
                          <a:spcPts val="0"/>
                        </a:spcAft>
                        <a:buNone/>
                      </a:pPr>
                      <a:r>
                        <a:rPr lang="nl" sz="1100">
                          <a:latin typeface="Calibri"/>
                          <a:ea typeface="Calibri"/>
                          <a:cs typeface="Calibri"/>
                          <a:sym typeface="Calibri"/>
                        </a:rPr>
                        <a:t>eten en muziek</a:t>
                      </a:r>
                      <a:endParaRPr sz="11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nl" sz="900">
                          <a:latin typeface="Calibri"/>
                          <a:ea typeface="Calibri"/>
                          <a:cs typeface="Calibri"/>
                          <a:sym typeface="Calibri"/>
                        </a:rPr>
                        <a:t>1</a:t>
                      </a:r>
                      <a:endParaRPr sz="9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solidFill>
                      <a:srgbClr val="FFFFFF"/>
                    </a:solidFill>
                  </a:tcPr>
                </a:tc>
              </a:tr>
              <a:tr h="260725">
                <a:tc>
                  <a:txBody>
                    <a:bodyPr/>
                    <a:lstStyle/>
                    <a:p>
                      <a:pPr indent="0" lvl="0" marL="0" rtl="0" algn="l">
                        <a:lnSpc>
                          <a:spcPct val="115000"/>
                        </a:lnSpc>
                        <a:spcBef>
                          <a:spcPts val="0"/>
                        </a:spcBef>
                        <a:spcAft>
                          <a:spcPts val="0"/>
                        </a:spcAft>
                        <a:buNone/>
                      </a:pPr>
                      <a:r>
                        <a:rPr lang="nl" sz="1100">
                          <a:latin typeface="Calibri"/>
                          <a:ea typeface="Calibri"/>
                          <a:cs typeface="Calibri"/>
                          <a:sym typeface="Calibri"/>
                        </a:rPr>
                        <a:t>mooi weer</a:t>
                      </a:r>
                      <a:endParaRPr sz="11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nl" sz="900">
                          <a:latin typeface="Calibri"/>
                          <a:ea typeface="Calibri"/>
                          <a:cs typeface="Calibri"/>
                          <a:sym typeface="Calibri"/>
                        </a:rPr>
                        <a:t>1</a:t>
                      </a:r>
                      <a:endParaRPr sz="9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solidFill>
                      <a:srgbClr val="FFFFFF"/>
                    </a:solidFill>
                  </a:tcPr>
                </a:tc>
              </a:tr>
              <a:tr h="393750">
                <a:tc>
                  <a:txBody>
                    <a:bodyPr/>
                    <a:lstStyle/>
                    <a:p>
                      <a:pPr indent="0" lvl="0" marL="0" rtl="0" algn="l">
                        <a:lnSpc>
                          <a:spcPct val="115000"/>
                        </a:lnSpc>
                        <a:spcBef>
                          <a:spcPts val="0"/>
                        </a:spcBef>
                        <a:spcAft>
                          <a:spcPts val="0"/>
                        </a:spcAft>
                        <a:buNone/>
                      </a:pPr>
                      <a:r>
                        <a:rPr lang="nl" sz="1100">
                          <a:latin typeface="Calibri"/>
                          <a:ea typeface="Calibri"/>
                          <a:cs typeface="Calibri"/>
                          <a:sym typeface="Calibri"/>
                        </a:rPr>
                        <a:t>vrije baan opgeven</a:t>
                      </a:r>
                      <a:endParaRPr sz="11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nl" sz="900">
                          <a:latin typeface="Calibri"/>
                          <a:ea typeface="Calibri"/>
                          <a:cs typeface="Calibri"/>
                          <a:sym typeface="Calibri"/>
                        </a:rPr>
                        <a:t>1</a:t>
                      </a:r>
                      <a:endParaRPr sz="9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id="320" name="Google Shape;320;p51"/>
          <p:cNvPicPr preferRelativeResize="0"/>
          <p:nvPr/>
        </p:nvPicPr>
        <p:blipFill>
          <a:blip r:embed="rId3">
            <a:alphaModFix/>
          </a:blip>
          <a:stretch>
            <a:fillRect/>
          </a:stretch>
        </p:blipFill>
        <p:spPr>
          <a:xfrm>
            <a:off x="0" y="0"/>
            <a:ext cx="1885950" cy="1556475"/>
          </a:xfrm>
          <a:prstGeom prst="rect">
            <a:avLst/>
          </a:prstGeom>
          <a:noFill/>
          <a:ln>
            <a:noFill/>
          </a:ln>
        </p:spPr>
      </p:pic>
      <p:sp>
        <p:nvSpPr>
          <p:cNvPr id="321" name="Google Shape;321;p51"/>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Informatie</a:t>
            </a:r>
            <a:endParaRPr/>
          </a:p>
        </p:txBody>
      </p:sp>
      <p:sp>
        <p:nvSpPr>
          <p:cNvPr id="322" name="Google Shape;322;p51"/>
          <p:cNvSpPr txBox="1"/>
          <p:nvPr/>
        </p:nvSpPr>
        <p:spPr>
          <a:xfrm>
            <a:off x="414350" y="1685925"/>
            <a:ext cx="8418000" cy="3214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Calibri"/>
              <a:buChar char="●"/>
            </a:pPr>
            <a:r>
              <a:rPr lang="nl" sz="2000" u="sng">
                <a:solidFill>
                  <a:schemeClr val="hlink"/>
                </a:solidFill>
                <a:latin typeface="Calibri"/>
                <a:ea typeface="Calibri"/>
                <a:cs typeface="Calibri"/>
                <a:sym typeface="Calibri"/>
                <a:hlinkClick r:id="rId4"/>
              </a:rPr>
              <a:t>tvnaarden.nl/competitie/competitie-2024/voorjaarscompetitie/</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tennis.nl</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centrecourt.nl</a:t>
            </a:r>
            <a:endParaRPr sz="20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6"/>
          <p:cNvPicPr preferRelativeResize="0"/>
          <p:nvPr/>
        </p:nvPicPr>
        <p:blipFill>
          <a:blip r:embed="rId3">
            <a:alphaModFix/>
          </a:blip>
          <a:stretch>
            <a:fillRect/>
          </a:stretch>
        </p:blipFill>
        <p:spPr>
          <a:xfrm>
            <a:off x="0" y="0"/>
            <a:ext cx="1885950" cy="1556475"/>
          </a:xfrm>
          <a:prstGeom prst="rect">
            <a:avLst/>
          </a:prstGeom>
          <a:noFill/>
          <a:ln>
            <a:noFill/>
          </a:ln>
        </p:spPr>
      </p:pic>
      <p:sp>
        <p:nvSpPr>
          <p:cNvPr id="74" name="Google Shape;74;p16"/>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Quiz</a:t>
            </a:r>
            <a:endParaRPr/>
          </a:p>
        </p:txBody>
      </p:sp>
      <p:pic>
        <p:nvPicPr>
          <p:cNvPr id="75" name="Google Shape;75;p16"/>
          <p:cNvPicPr preferRelativeResize="0"/>
          <p:nvPr/>
        </p:nvPicPr>
        <p:blipFill>
          <a:blip r:embed="rId4">
            <a:alphaModFix/>
          </a:blip>
          <a:stretch>
            <a:fillRect/>
          </a:stretch>
        </p:blipFill>
        <p:spPr>
          <a:xfrm>
            <a:off x="1752600" y="1428525"/>
            <a:ext cx="5638800" cy="17526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p52"/>
          <p:cNvPicPr preferRelativeResize="0"/>
          <p:nvPr/>
        </p:nvPicPr>
        <p:blipFill>
          <a:blip r:embed="rId3">
            <a:alphaModFix/>
          </a:blip>
          <a:stretch>
            <a:fillRect/>
          </a:stretch>
        </p:blipFill>
        <p:spPr>
          <a:xfrm>
            <a:off x="0" y="0"/>
            <a:ext cx="1885950" cy="1556475"/>
          </a:xfrm>
          <a:prstGeom prst="rect">
            <a:avLst/>
          </a:prstGeom>
          <a:noFill/>
          <a:ln>
            <a:noFill/>
          </a:ln>
        </p:spPr>
      </p:pic>
      <p:sp>
        <p:nvSpPr>
          <p:cNvPr id="328" name="Google Shape;328;p52"/>
          <p:cNvSpPr txBox="1"/>
          <p:nvPr>
            <p:ph type="ctrTitle"/>
          </p:nvPr>
        </p:nvSpPr>
        <p:spPr>
          <a:xfrm>
            <a:off x="311700" y="1556475"/>
            <a:ext cx="8520600" cy="1926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Afsluiting bestuur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0" y="0"/>
            <a:ext cx="1885950" cy="1556475"/>
          </a:xfrm>
          <a:prstGeom prst="rect">
            <a:avLst/>
          </a:prstGeom>
          <a:noFill/>
          <a:ln>
            <a:noFill/>
          </a:ln>
        </p:spPr>
      </p:pic>
      <p:sp>
        <p:nvSpPr>
          <p:cNvPr id="81" name="Google Shape;81;p17"/>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Quiz</a:t>
            </a:r>
            <a:endParaRPr/>
          </a:p>
        </p:txBody>
      </p:sp>
      <p:pic>
        <p:nvPicPr>
          <p:cNvPr id="82" name="Google Shape;82;p17"/>
          <p:cNvPicPr preferRelativeResize="0"/>
          <p:nvPr/>
        </p:nvPicPr>
        <p:blipFill>
          <a:blip r:embed="rId4">
            <a:alphaModFix/>
          </a:blip>
          <a:stretch>
            <a:fillRect/>
          </a:stretch>
        </p:blipFill>
        <p:spPr>
          <a:xfrm>
            <a:off x="3152775" y="1428525"/>
            <a:ext cx="2838450" cy="1695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0" y="0"/>
            <a:ext cx="1885950" cy="1556475"/>
          </a:xfrm>
          <a:prstGeom prst="rect">
            <a:avLst/>
          </a:prstGeom>
          <a:noFill/>
          <a:ln>
            <a:noFill/>
          </a:ln>
        </p:spPr>
      </p:pic>
      <p:sp>
        <p:nvSpPr>
          <p:cNvPr id="88" name="Google Shape;88;p18"/>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Quiz</a:t>
            </a:r>
            <a:endParaRPr/>
          </a:p>
        </p:txBody>
      </p:sp>
      <p:pic>
        <p:nvPicPr>
          <p:cNvPr id="89" name="Google Shape;89;p18"/>
          <p:cNvPicPr preferRelativeResize="0"/>
          <p:nvPr/>
        </p:nvPicPr>
        <p:blipFill>
          <a:blip r:embed="rId4">
            <a:alphaModFix/>
          </a:blip>
          <a:stretch>
            <a:fillRect/>
          </a:stretch>
        </p:blipFill>
        <p:spPr>
          <a:xfrm>
            <a:off x="2743325" y="1556475"/>
            <a:ext cx="3657337" cy="32822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9"/>
          <p:cNvPicPr preferRelativeResize="0"/>
          <p:nvPr/>
        </p:nvPicPr>
        <p:blipFill>
          <a:blip r:embed="rId3">
            <a:alphaModFix/>
          </a:blip>
          <a:stretch>
            <a:fillRect/>
          </a:stretch>
        </p:blipFill>
        <p:spPr>
          <a:xfrm>
            <a:off x="0" y="0"/>
            <a:ext cx="1885950" cy="1556475"/>
          </a:xfrm>
          <a:prstGeom prst="rect">
            <a:avLst/>
          </a:prstGeom>
          <a:noFill/>
          <a:ln>
            <a:noFill/>
          </a:ln>
        </p:spPr>
      </p:pic>
      <p:sp>
        <p:nvSpPr>
          <p:cNvPr id="95" name="Google Shape;95;p19"/>
          <p:cNvSpPr txBox="1"/>
          <p:nvPr>
            <p:ph type="ctrTitle"/>
          </p:nvPr>
        </p:nvSpPr>
        <p:spPr>
          <a:xfrm>
            <a:off x="311700" y="200025"/>
            <a:ext cx="8520600" cy="12285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nl"/>
              <a:t>Technische</a:t>
            </a:r>
            <a:endParaRPr/>
          </a:p>
          <a:p>
            <a:pPr indent="0" lvl="0" marL="0" rtl="0" algn="ctr">
              <a:spcBef>
                <a:spcPts val="0"/>
              </a:spcBef>
              <a:spcAft>
                <a:spcPts val="0"/>
              </a:spcAft>
              <a:buNone/>
            </a:pPr>
            <a:r>
              <a:rPr lang="nl"/>
              <a:t>Commissie</a:t>
            </a:r>
            <a:endParaRPr/>
          </a:p>
        </p:txBody>
      </p:sp>
      <p:sp>
        <p:nvSpPr>
          <p:cNvPr id="96" name="Google Shape;96;p19"/>
          <p:cNvSpPr txBox="1"/>
          <p:nvPr/>
        </p:nvSpPr>
        <p:spPr>
          <a:xfrm>
            <a:off x="414350" y="1685925"/>
            <a:ext cx="8418000" cy="3214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Aanspreekpunt competitie</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Competitiebeleid opstellen</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Inschrijven teams</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Plaatsen individuele inschrijvingen</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Planning thuiswedstrijden</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Goed verloop competitiedagen</a:t>
            </a:r>
            <a:endParaRPr sz="20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20"/>
          <p:cNvPicPr preferRelativeResize="0"/>
          <p:nvPr/>
        </p:nvPicPr>
        <p:blipFill>
          <a:blip r:embed="rId3">
            <a:alphaModFix/>
          </a:blip>
          <a:stretch>
            <a:fillRect/>
          </a:stretch>
        </p:blipFill>
        <p:spPr>
          <a:xfrm>
            <a:off x="0" y="0"/>
            <a:ext cx="1885950" cy="1556475"/>
          </a:xfrm>
          <a:prstGeom prst="rect">
            <a:avLst/>
          </a:prstGeom>
          <a:noFill/>
          <a:ln>
            <a:noFill/>
          </a:ln>
        </p:spPr>
      </p:pic>
      <p:sp>
        <p:nvSpPr>
          <p:cNvPr id="102" name="Google Shape;102;p20"/>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TC: wat niet</a:t>
            </a:r>
            <a:endParaRPr/>
          </a:p>
        </p:txBody>
      </p:sp>
      <p:sp>
        <p:nvSpPr>
          <p:cNvPr id="103" name="Google Shape;103;p20"/>
          <p:cNvSpPr txBox="1"/>
          <p:nvPr/>
        </p:nvSpPr>
        <p:spPr>
          <a:xfrm>
            <a:off x="414350" y="1685925"/>
            <a:ext cx="8418000" cy="32148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Klasse indeling</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Speeldata bepalen</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O</a:t>
            </a:r>
            <a:r>
              <a:rPr lang="nl" sz="2000">
                <a:solidFill>
                  <a:schemeClr val="dk1"/>
                </a:solidFill>
                <a:latin typeface="Calibri"/>
                <a:ea typeface="Calibri"/>
                <a:cs typeface="Calibri"/>
                <a:sym typeface="Calibri"/>
              </a:rPr>
              <a:t>m-en-om HD+DD en GD vrijdagavond</a:t>
            </a:r>
            <a:endParaRPr sz="2000">
              <a:solidFill>
                <a:schemeClr val="dk1"/>
              </a:solidFill>
              <a:latin typeface="Calibri"/>
              <a:ea typeface="Calibri"/>
              <a:cs typeface="Calibri"/>
              <a:sym typeface="Calibri"/>
            </a:endParaRPr>
          </a:p>
          <a:p>
            <a:pPr indent="-355600" lvl="0" marL="457200" rtl="0" algn="l">
              <a:spcBef>
                <a:spcPts val="0"/>
              </a:spcBef>
              <a:spcAft>
                <a:spcPts val="0"/>
              </a:spcAft>
              <a:buClr>
                <a:schemeClr val="dk1"/>
              </a:buClr>
              <a:buSzPts val="2000"/>
              <a:buFont typeface="Calibri"/>
              <a:buChar char="●"/>
            </a:pPr>
            <a:r>
              <a:rPr lang="nl" sz="2000">
                <a:solidFill>
                  <a:schemeClr val="dk1"/>
                </a:solidFill>
                <a:latin typeface="Calibri"/>
                <a:ea typeface="Calibri"/>
                <a:cs typeface="Calibri"/>
                <a:sym typeface="Calibri"/>
              </a:rPr>
              <a:t>W</a:t>
            </a:r>
            <a:r>
              <a:rPr lang="nl" sz="2000">
                <a:solidFill>
                  <a:schemeClr val="dk1"/>
                </a:solidFill>
                <a:latin typeface="Calibri"/>
                <a:ea typeface="Calibri"/>
                <a:cs typeface="Calibri"/>
                <a:sym typeface="Calibri"/>
              </a:rPr>
              <a:t>anneer thuis en wanneer uit</a:t>
            </a:r>
            <a:endParaRPr sz="20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21"/>
          <p:cNvPicPr preferRelativeResize="0"/>
          <p:nvPr/>
        </p:nvPicPr>
        <p:blipFill>
          <a:blip r:embed="rId3">
            <a:alphaModFix/>
          </a:blip>
          <a:stretch>
            <a:fillRect/>
          </a:stretch>
        </p:blipFill>
        <p:spPr>
          <a:xfrm>
            <a:off x="0" y="0"/>
            <a:ext cx="1885950" cy="1556475"/>
          </a:xfrm>
          <a:prstGeom prst="rect">
            <a:avLst/>
          </a:prstGeom>
          <a:noFill/>
          <a:ln>
            <a:noFill/>
          </a:ln>
        </p:spPr>
      </p:pic>
      <p:sp>
        <p:nvSpPr>
          <p:cNvPr id="109" name="Google Shape;109;p21"/>
          <p:cNvSpPr txBox="1"/>
          <p:nvPr>
            <p:ph type="ctrTitle"/>
          </p:nvPr>
        </p:nvSpPr>
        <p:spPr>
          <a:xfrm>
            <a:off x="311700" y="200025"/>
            <a:ext cx="8520600" cy="122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Quiz</a:t>
            </a:r>
            <a:endParaRPr/>
          </a:p>
        </p:txBody>
      </p:sp>
      <p:sp>
        <p:nvSpPr>
          <p:cNvPr id="110" name="Google Shape;110;p21"/>
          <p:cNvSpPr txBox="1"/>
          <p:nvPr/>
        </p:nvSpPr>
        <p:spPr>
          <a:xfrm>
            <a:off x="1511600" y="1568275"/>
            <a:ext cx="6455100" cy="46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1600">
                <a:solidFill>
                  <a:schemeClr val="dk1"/>
                </a:solidFill>
                <a:latin typeface="Calibri"/>
                <a:ea typeface="Calibri"/>
                <a:cs typeface="Calibri"/>
                <a:sym typeface="Calibri"/>
              </a:rPr>
              <a:t>4. Wat vind jij het belangrijkste tav competitie spelen?</a:t>
            </a:r>
            <a:endParaRPr sz="2300">
              <a:solidFill>
                <a:schemeClr val="dk2"/>
              </a:solidFill>
            </a:endParaRPr>
          </a:p>
        </p:txBody>
      </p:sp>
      <p:graphicFrame>
        <p:nvGraphicFramePr>
          <p:cNvPr id="111" name="Google Shape;111;p21"/>
          <p:cNvGraphicFramePr/>
          <p:nvPr/>
        </p:nvGraphicFramePr>
        <p:xfrm>
          <a:off x="3619500" y="2029375"/>
          <a:ext cx="3000000" cy="3000000"/>
        </p:xfrm>
        <a:graphic>
          <a:graphicData uri="http://schemas.openxmlformats.org/drawingml/2006/table">
            <a:tbl>
              <a:tblPr>
                <a:noFill/>
                <a:tableStyleId>{5109DF14-D69F-4D6D-8EAA-1B5340569ACE}</a:tableStyleId>
              </a:tblPr>
              <a:tblGrid>
                <a:gridCol w="952500"/>
                <a:gridCol w="952500"/>
              </a:tblGrid>
              <a:tr h="190500">
                <a:tc>
                  <a:txBody>
                    <a:bodyPr/>
                    <a:lstStyle/>
                    <a:p>
                      <a:pPr indent="0" lvl="0" marL="0" rtl="0" algn="l">
                        <a:lnSpc>
                          <a:spcPct val="115000"/>
                        </a:lnSpc>
                        <a:spcBef>
                          <a:spcPts val="0"/>
                        </a:spcBef>
                        <a:spcAft>
                          <a:spcPts val="0"/>
                        </a:spcAft>
                        <a:buNone/>
                      </a:pPr>
                      <a:r>
                        <a:rPr lang="nl" sz="1100">
                          <a:latin typeface="Calibri"/>
                          <a:ea typeface="Calibri"/>
                          <a:cs typeface="Calibri"/>
                          <a:sym typeface="Calibri"/>
                        </a:rPr>
                        <a:t>winnen</a:t>
                      </a:r>
                      <a:endParaRPr sz="11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nl" sz="1100">
                          <a:latin typeface="Calibri"/>
                          <a:ea typeface="Calibri"/>
                          <a:cs typeface="Calibri"/>
                          <a:sym typeface="Calibri"/>
                        </a:rPr>
                        <a:t>15</a:t>
                      </a:r>
                      <a:endParaRPr sz="11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nl" sz="1100">
                          <a:latin typeface="Calibri"/>
                          <a:ea typeface="Calibri"/>
                          <a:cs typeface="Calibri"/>
                          <a:sym typeface="Calibri"/>
                        </a:rPr>
                        <a:t>plezier</a:t>
                      </a:r>
                      <a:endParaRPr sz="11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nl" sz="1100">
                          <a:latin typeface="Calibri"/>
                          <a:ea typeface="Calibri"/>
                          <a:cs typeface="Calibri"/>
                          <a:sym typeface="Calibri"/>
                        </a:rPr>
                        <a:t>6</a:t>
                      </a:r>
                      <a:endParaRPr sz="11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nl" sz="1100">
                          <a:latin typeface="Calibri"/>
                          <a:ea typeface="Calibri"/>
                          <a:cs typeface="Calibri"/>
                          <a:sym typeface="Calibri"/>
                        </a:rPr>
                        <a:t>sporten</a:t>
                      </a:r>
                      <a:endParaRPr sz="11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nl" sz="1100">
                          <a:latin typeface="Calibri"/>
                          <a:ea typeface="Calibri"/>
                          <a:cs typeface="Calibri"/>
                          <a:sym typeface="Calibri"/>
                        </a:rPr>
                        <a:t>33</a:t>
                      </a:r>
                      <a:endParaRPr sz="11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nl" sz="1100">
                          <a:latin typeface="Calibri"/>
                          <a:ea typeface="Calibri"/>
                          <a:cs typeface="Calibri"/>
                          <a:sym typeface="Calibri"/>
                        </a:rPr>
                        <a:t>borrel</a:t>
                      </a:r>
                      <a:endParaRPr sz="11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nl" sz="1100">
                          <a:latin typeface="Calibri"/>
                          <a:ea typeface="Calibri"/>
                          <a:cs typeface="Calibri"/>
                          <a:sym typeface="Calibri"/>
                        </a:rPr>
                        <a:t>7</a:t>
                      </a:r>
                      <a:endParaRPr sz="11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nl" sz="1100">
                          <a:latin typeface="Calibri"/>
                          <a:ea typeface="Calibri"/>
                          <a:cs typeface="Calibri"/>
                          <a:sym typeface="Calibri"/>
                        </a:rPr>
                        <a:t>gezelligheid</a:t>
                      </a:r>
                      <a:endParaRPr sz="11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nl" sz="1100">
                          <a:latin typeface="Calibri"/>
                          <a:ea typeface="Calibri"/>
                          <a:cs typeface="Calibri"/>
                          <a:sym typeface="Calibri"/>
                        </a:rPr>
                        <a:t>45</a:t>
                      </a:r>
                      <a:endParaRPr sz="11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nl" sz="1100">
                          <a:latin typeface="Calibri"/>
                          <a:ea typeface="Calibri"/>
                          <a:cs typeface="Calibri"/>
                          <a:sym typeface="Calibri"/>
                        </a:rPr>
                        <a:t>ontmoeten</a:t>
                      </a:r>
                      <a:endParaRPr sz="11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nl" sz="1100">
                          <a:latin typeface="Calibri"/>
                          <a:ea typeface="Calibri"/>
                          <a:cs typeface="Calibri"/>
                          <a:sym typeface="Calibri"/>
                        </a:rPr>
                        <a:t>2</a:t>
                      </a:r>
                      <a:endParaRPr sz="1100">
                        <a:latin typeface="Calibri"/>
                        <a:ea typeface="Calibri"/>
                        <a:cs typeface="Calibri"/>
                        <a:sym typeface="Calibri"/>
                      </a:endParaRPr>
                    </a:p>
                  </a:txBody>
                  <a:tcPr marT="91425" marB="91425" marR="28575" marL="28575" anchor="b">
                    <a:lnL cap="flat" cmpd="sng" w="14300">
                      <a:solidFill>
                        <a:srgbClr val="CCCCCC"/>
                      </a:solidFill>
                      <a:prstDash val="solid"/>
                      <a:round/>
                      <a:headEnd len="sm" w="sm" type="none"/>
                      <a:tailEnd len="sm" w="sm" type="none"/>
                    </a:lnL>
                    <a:lnR cap="flat" cmpd="sng" w="14300">
                      <a:solidFill>
                        <a:srgbClr val="CCCCCC"/>
                      </a:solidFill>
                      <a:prstDash val="solid"/>
                      <a:round/>
                      <a:headEnd len="sm" w="sm" type="none"/>
                      <a:tailEnd len="sm" w="sm" type="none"/>
                    </a:lnR>
                    <a:lnT cap="flat" cmpd="sng" w="14300">
                      <a:solidFill>
                        <a:srgbClr val="CCCCCC"/>
                      </a:solidFill>
                      <a:prstDash val="solid"/>
                      <a:round/>
                      <a:headEnd len="sm" w="sm" type="none"/>
                      <a:tailEnd len="sm" w="sm" type="none"/>
                    </a:lnT>
                    <a:lnB cap="flat" cmpd="sng" w="14300">
                      <a:solidFill>
                        <a:srgbClr val="CCCCCC"/>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